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275" r:id="rId52"/>
    <p:sldId id="276" r:id="rId53"/>
    <p:sldId id="277" r:id="rId54"/>
    <p:sldId id="278" r:id="rId55"/>
    <p:sldId id="279" r:id="rId56"/>
    <p:sldId id="280" r:id="rId57"/>
    <p:sldId id="281" r:id="rId58"/>
    <p:sldId id="282" r:id="rId59"/>
    <p:sldId id="283" r:id="rId60"/>
    <p:sldId id="284" r:id="rId61"/>
    <p:sldId id="285" r:id="rId6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etropix" charset="1" panose="00000000000000000000"/>
      <p:regular r:id="rId10"/>
    </p:embeddedFont>
    <p:embeddedFont>
      <p:font typeface="Public Sans" charset="1" panose="00000000000000000000"/>
      <p:regular r:id="rId11"/>
    </p:embeddedFont>
    <p:embeddedFont>
      <p:font typeface="Public Sans Bold" charset="1" panose="00000000000000000000"/>
      <p:regular r:id="rId12"/>
    </p:embeddedFont>
    <p:embeddedFont>
      <p:font typeface="Public Sans Italics" charset="1" panose="00000000000000000000"/>
      <p:regular r:id="rId13"/>
    </p:embeddedFont>
    <p:embeddedFont>
      <p:font typeface="Public Sans Bold Italics" charset="1" panose="00000000000000000000"/>
      <p:regular r:id="rId14"/>
    </p:embeddedFont>
    <p:embeddedFont>
      <p:font typeface="Public Sans Thin" charset="1" panose="00000000000000000000"/>
      <p:regular r:id="rId15"/>
    </p:embeddedFont>
    <p:embeddedFont>
      <p:font typeface="Public Sans Thin Italics" charset="1" panose="00000000000000000000"/>
      <p:regular r:id="rId16"/>
    </p:embeddedFont>
    <p:embeddedFont>
      <p:font typeface="Public Sans Medium" charset="1" panose="00000000000000000000"/>
      <p:regular r:id="rId17"/>
    </p:embeddedFont>
    <p:embeddedFont>
      <p:font typeface="Public Sans Medium Italics" charset="1" panose="00000000000000000000"/>
      <p:regular r:id="rId18"/>
    </p:embeddedFont>
    <p:embeddedFont>
      <p:font typeface="Public Sans Heavy" charset="1" panose="00000000000000000000"/>
      <p:regular r:id="rId19"/>
    </p:embeddedFont>
    <p:embeddedFont>
      <p:font typeface="Public Sans Heavy Italics" charset="1" panose="00000000000000000000"/>
      <p:regular r:id="rId20"/>
    </p:embeddedFont>
    <p:embeddedFont>
      <p:font typeface="Open Sauce" charset="1" panose="00000500000000000000"/>
      <p:regular r:id="rId21"/>
    </p:embeddedFont>
    <p:embeddedFont>
      <p:font typeface="Open Sauce Bold" charset="1" panose="00000800000000000000"/>
      <p:regular r:id="rId22"/>
    </p:embeddedFont>
    <p:embeddedFont>
      <p:font typeface="Open Sauce Italics" charset="1" panose="00000500000000000000"/>
      <p:regular r:id="rId23"/>
    </p:embeddedFont>
    <p:embeddedFont>
      <p:font typeface="Open Sauce Bold Italics" charset="1" panose="00000800000000000000"/>
      <p:regular r:id="rId24"/>
    </p:embeddedFont>
    <p:embeddedFont>
      <p:font typeface="Open Sauce Light" charset="1" panose="00000400000000000000"/>
      <p:regular r:id="rId25"/>
    </p:embeddedFont>
    <p:embeddedFont>
      <p:font typeface="Open Sauce Light Italics" charset="1" panose="00000400000000000000"/>
      <p:regular r:id="rId26"/>
    </p:embeddedFont>
    <p:embeddedFont>
      <p:font typeface="Open Sauce Medium" charset="1" panose="00000600000000000000"/>
      <p:regular r:id="rId27"/>
    </p:embeddedFont>
    <p:embeddedFont>
      <p:font typeface="Open Sauce Medium Italics" charset="1" panose="00000600000000000000"/>
      <p:regular r:id="rId28"/>
    </p:embeddedFont>
    <p:embeddedFont>
      <p:font typeface="Open Sauce Semi-Bold" charset="1" panose="00000700000000000000"/>
      <p:regular r:id="rId29"/>
    </p:embeddedFont>
    <p:embeddedFont>
      <p:font typeface="Open Sauce Semi-Bold Italics" charset="1" panose="00000700000000000000"/>
      <p:regular r:id="rId30"/>
    </p:embeddedFont>
    <p:embeddedFont>
      <p:font typeface="Open Sauce Heavy" charset="1" panose="00000A00000000000000"/>
      <p:regular r:id="rId31"/>
    </p:embeddedFont>
    <p:embeddedFont>
      <p:font typeface="Open Sauce Heavy Italics" charset="1" panose="00000A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42" Target="slides/slide10.xml" Type="http://schemas.openxmlformats.org/officeDocument/2006/relationships/slide"/><Relationship Id="rId43" Target="slides/slide11.xml" Type="http://schemas.openxmlformats.org/officeDocument/2006/relationships/slide"/><Relationship Id="rId44" Target="slides/slide12.xml" Type="http://schemas.openxmlformats.org/officeDocument/2006/relationships/slide"/><Relationship Id="rId45" Target="slides/slide13.xml" Type="http://schemas.openxmlformats.org/officeDocument/2006/relationships/slide"/><Relationship Id="rId46" Target="slides/slide14.xml" Type="http://schemas.openxmlformats.org/officeDocument/2006/relationships/slide"/><Relationship Id="rId47" Target="slides/slide15.xml" Type="http://schemas.openxmlformats.org/officeDocument/2006/relationships/slide"/><Relationship Id="rId48" Target="slides/slide16.xml" Type="http://schemas.openxmlformats.org/officeDocument/2006/relationships/slide"/><Relationship Id="rId49" Target="slides/slide17.xml" Type="http://schemas.openxmlformats.org/officeDocument/2006/relationships/slide"/><Relationship Id="rId5" Target="tableStyles.xml" Type="http://schemas.openxmlformats.org/officeDocument/2006/relationships/tableStyles"/><Relationship Id="rId50" Target="slides/slide18.xml" Type="http://schemas.openxmlformats.org/officeDocument/2006/relationships/slide"/><Relationship Id="rId51" Target="slides/slide19.xml" Type="http://schemas.openxmlformats.org/officeDocument/2006/relationships/slide"/><Relationship Id="rId52" Target="slides/slide20.xml" Type="http://schemas.openxmlformats.org/officeDocument/2006/relationships/slide"/><Relationship Id="rId53" Target="slides/slide21.xml" Type="http://schemas.openxmlformats.org/officeDocument/2006/relationships/slide"/><Relationship Id="rId54" Target="slides/slide22.xml" Type="http://schemas.openxmlformats.org/officeDocument/2006/relationships/slide"/><Relationship Id="rId55" Target="slides/slide23.xml" Type="http://schemas.openxmlformats.org/officeDocument/2006/relationships/slide"/><Relationship Id="rId56" Target="slides/slide24.xml" Type="http://schemas.openxmlformats.org/officeDocument/2006/relationships/slide"/><Relationship Id="rId57" Target="slides/slide25.xml" Type="http://schemas.openxmlformats.org/officeDocument/2006/relationships/slide"/><Relationship Id="rId58" Target="slides/slide26.xml" Type="http://schemas.openxmlformats.org/officeDocument/2006/relationships/slide"/><Relationship Id="rId59" Target="slides/slide27.xml" Type="http://schemas.openxmlformats.org/officeDocument/2006/relationships/slide"/><Relationship Id="rId6" Target="fonts/font6.fntdata" Type="http://schemas.openxmlformats.org/officeDocument/2006/relationships/font"/><Relationship Id="rId60" Target="slides/slide28.xml" Type="http://schemas.openxmlformats.org/officeDocument/2006/relationships/slide"/><Relationship Id="rId61" Target="slides/slide29.xml" Type="http://schemas.openxmlformats.org/officeDocument/2006/relationships/slide"/><Relationship Id="rId62" Target="slides/slide30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31.png" Type="http://schemas.openxmlformats.org/officeDocument/2006/relationships/image"/><Relationship Id="rId33" Target="../media/image3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svg" Type="http://schemas.openxmlformats.org/officeDocument/2006/relationships/image"/><Relationship Id="rId12" Target="../media/image84.png" Type="http://schemas.openxmlformats.org/officeDocument/2006/relationships/image"/><Relationship Id="rId13" Target="../media/image85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86.png" Type="http://schemas.openxmlformats.org/officeDocument/2006/relationships/image"/><Relationship Id="rId17" Target="../media/image87.svg" Type="http://schemas.openxmlformats.org/officeDocument/2006/relationships/image"/><Relationship Id="rId18" Target="../media/image88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svg" Type="http://schemas.openxmlformats.org/officeDocument/2006/relationships/image"/><Relationship Id="rId12" Target="../media/image84.png" Type="http://schemas.openxmlformats.org/officeDocument/2006/relationships/image"/><Relationship Id="rId13" Target="../media/image85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86.png" Type="http://schemas.openxmlformats.org/officeDocument/2006/relationships/image"/><Relationship Id="rId17" Target="../media/image87.svg" Type="http://schemas.openxmlformats.org/officeDocument/2006/relationships/image"/><Relationship Id="rId18" Target="../media/image89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svg" Type="http://schemas.openxmlformats.org/officeDocument/2006/relationships/image"/><Relationship Id="rId12" Target="../media/image84.png" Type="http://schemas.openxmlformats.org/officeDocument/2006/relationships/image"/><Relationship Id="rId13" Target="../media/image85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86.png" Type="http://schemas.openxmlformats.org/officeDocument/2006/relationships/image"/><Relationship Id="rId17" Target="../media/image87.sv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svg" Type="http://schemas.openxmlformats.org/officeDocument/2006/relationships/image"/><Relationship Id="rId12" Target="../media/image84.png" Type="http://schemas.openxmlformats.org/officeDocument/2006/relationships/image"/><Relationship Id="rId13" Target="../media/image85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92.png" Type="http://schemas.openxmlformats.org/officeDocument/2006/relationships/image"/><Relationship Id="rId17" Target="../media/image86.png" Type="http://schemas.openxmlformats.org/officeDocument/2006/relationships/image"/><Relationship Id="rId18" Target="../media/image87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svg" Type="http://schemas.openxmlformats.org/officeDocument/2006/relationships/image"/><Relationship Id="rId12" Target="../media/image84.png" Type="http://schemas.openxmlformats.org/officeDocument/2006/relationships/image"/><Relationship Id="rId13" Target="../media/image85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86.png" Type="http://schemas.openxmlformats.org/officeDocument/2006/relationships/image"/><Relationship Id="rId17" Target="../media/image87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svg" Type="http://schemas.openxmlformats.org/officeDocument/2006/relationships/image"/><Relationship Id="rId12" Target="../media/image84.png" Type="http://schemas.openxmlformats.org/officeDocument/2006/relationships/image"/><Relationship Id="rId13" Target="../media/image85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86.png" Type="http://schemas.openxmlformats.org/officeDocument/2006/relationships/image"/><Relationship Id="rId17" Target="../media/image87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27.png" Type="http://schemas.openxmlformats.org/officeDocument/2006/relationships/image"/><Relationship Id="rId17" Target="../media/image28.svg" Type="http://schemas.openxmlformats.org/officeDocument/2006/relationships/image"/><Relationship Id="rId18" Target="../media/image29.png" Type="http://schemas.openxmlformats.org/officeDocument/2006/relationships/image"/><Relationship Id="rId19" Target="../media/image30.svg" Type="http://schemas.openxmlformats.org/officeDocument/2006/relationships/image"/><Relationship Id="rId2" Target="../media/image35.png" Type="http://schemas.openxmlformats.org/officeDocument/2006/relationships/image"/><Relationship Id="rId20" Target="slide2.xml" Type="http://schemas.openxmlformats.org/officeDocument/2006/relationships/slide"/><Relationship Id="rId21" Target="../media/image13.png" Type="http://schemas.openxmlformats.org/officeDocument/2006/relationships/image"/><Relationship Id="rId22" Target="../media/image14.svg" Type="http://schemas.openxmlformats.org/officeDocument/2006/relationships/image"/><Relationship Id="rId23" Target="../media/image15.png" Type="http://schemas.openxmlformats.org/officeDocument/2006/relationships/image"/><Relationship Id="rId24" Target="../media/image16.svg" Type="http://schemas.openxmlformats.org/officeDocument/2006/relationships/image"/><Relationship Id="rId3" Target="../media/image36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15" Target="../media/image53.png" Type="http://schemas.openxmlformats.org/officeDocument/2006/relationships/image"/><Relationship Id="rId16" Target="../media/image54.svg" Type="http://schemas.openxmlformats.org/officeDocument/2006/relationships/image"/><Relationship Id="rId17" Target="../media/image55.png" Type="http://schemas.openxmlformats.org/officeDocument/2006/relationships/image"/><Relationship Id="rId18" Target="../media/image56.svg" Type="http://schemas.openxmlformats.org/officeDocument/2006/relationships/image"/><Relationship Id="rId19" Target="../media/image57.png" Type="http://schemas.openxmlformats.org/officeDocument/2006/relationships/image"/><Relationship Id="rId2" Target="../media/image41.png" Type="http://schemas.openxmlformats.org/officeDocument/2006/relationships/image"/><Relationship Id="rId20" Target="../media/image58.svg" Type="http://schemas.openxmlformats.org/officeDocument/2006/relationships/image"/><Relationship Id="rId21" Target="../media/image59.png" Type="http://schemas.openxmlformats.org/officeDocument/2006/relationships/image"/><Relationship Id="rId22" Target="../media/image60.svg" Type="http://schemas.openxmlformats.org/officeDocument/2006/relationships/image"/><Relationship Id="rId23" Target="../media/image61.png" Type="http://schemas.openxmlformats.org/officeDocument/2006/relationships/image"/><Relationship Id="rId24" Target="../media/image62.svg" Type="http://schemas.openxmlformats.org/officeDocument/2006/relationships/image"/><Relationship Id="rId25" Target="../media/image15.png" Type="http://schemas.openxmlformats.org/officeDocument/2006/relationships/image"/><Relationship Id="rId26" Target="../media/image16.svg" Type="http://schemas.openxmlformats.org/officeDocument/2006/relationships/image"/><Relationship Id="rId27" Target="../media/image63.png" Type="http://schemas.openxmlformats.org/officeDocument/2006/relationships/image"/><Relationship Id="rId28" Target="../media/image64.svg" Type="http://schemas.openxmlformats.org/officeDocument/2006/relationships/image"/><Relationship Id="rId29" Target="../media/image65.png" Type="http://schemas.openxmlformats.org/officeDocument/2006/relationships/image"/><Relationship Id="rId3" Target="../media/image42.svg" Type="http://schemas.openxmlformats.org/officeDocument/2006/relationships/image"/><Relationship Id="rId30" Target="../media/image66.svg" Type="http://schemas.openxmlformats.org/officeDocument/2006/relationships/image"/><Relationship Id="rId31" Target="../media/image67.png" Type="http://schemas.openxmlformats.org/officeDocument/2006/relationships/image"/><Relationship Id="rId32" Target="../media/image68.svg" Type="http://schemas.openxmlformats.org/officeDocument/2006/relationships/image"/><Relationship Id="rId33" Target="../media/image69.png" Type="http://schemas.openxmlformats.org/officeDocument/2006/relationships/image"/><Relationship Id="rId34" Target="../media/image70.svg" Type="http://schemas.openxmlformats.org/officeDocument/2006/relationships/image"/><Relationship Id="rId4" Target="slide2.xml" Type="http://schemas.openxmlformats.org/officeDocument/2006/relationships/slid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27.png" Type="http://schemas.openxmlformats.org/officeDocument/2006/relationships/image"/><Relationship Id="rId17" Target="../media/image28.svg" Type="http://schemas.openxmlformats.org/officeDocument/2006/relationships/image"/><Relationship Id="rId18" Target="../media/image29.png" Type="http://schemas.openxmlformats.org/officeDocument/2006/relationships/image"/><Relationship Id="rId19" Target="../media/image30.svg" Type="http://schemas.openxmlformats.org/officeDocument/2006/relationships/image"/><Relationship Id="rId2" Target="../media/image35.png" Type="http://schemas.openxmlformats.org/officeDocument/2006/relationships/image"/><Relationship Id="rId20" Target="../media/image13.png" Type="http://schemas.openxmlformats.org/officeDocument/2006/relationships/image"/><Relationship Id="rId21" Target="../media/image14.svg" Type="http://schemas.openxmlformats.org/officeDocument/2006/relationships/image"/><Relationship Id="rId22" Target="../media/image15.png" Type="http://schemas.openxmlformats.org/officeDocument/2006/relationships/image"/><Relationship Id="rId23" Target="../media/image16.svg" Type="http://schemas.openxmlformats.org/officeDocument/2006/relationships/image"/><Relationship Id="rId24" Target="slide2.xml" Type="http://schemas.openxmlformats.org/officeDocument/2006/relationships/slide"/><Relationship Id="rId3" Target="../media/image36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39.png" Type="http://schemas.openxmlformats.org/officeDocument/2006/relationships/image"/><Relationship Id="rId15" Target="../media/image40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13.png" Type="http://schemas.openxmlformats.org/officeDocument/2006/relationships/image"/><Relationship Id="rId19" Target="../media/image14.svg" Type="http://schemas.openxmlformats.org/officeDocument/2006/relationships/image"/><Relationship Id="rId2" Target="../media/image33.png" Type="http://schemas.openxmlformats.org/officeDocument/2006/relationships/image"/><Relationship Id="rId20" Target="../media/image11.png" Type="http://schemas.openxmlformats.org/officeDocument/2006/relationships/image"/><Relationship Id="rId21" Target="../media/image12.svg" Type="http://schemas.openxmlformats.org/officeDocument/2006/relationships/image"/><Relationship Id="rId22" Target="../media/image15.png" Type="http://schemas.openxmlformats.org/officeDocument/2006/relationships/image"/><Relationship Id="rId23" Target="../media/image16.sv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15" Target="../media/image53.png" Type="http://schemas.openxmlformats.org/officeDocument/2006/relationships/image"/><Relationship Id="rId16" Target="../media/image54.svg" Type="http://schemas.openxmlformats.org/officeDocument/2006/relationships/image"/><Relationship Id="rId17" Target="../media/image55.png" Type="http://schemas.openxmlformats.org/officeDocument/2006/relationships/image"/><Relationship Id="rId18" Target="../media/image56.svg" Type="http://schemas.openxmlformats.org/officeDocument/2006/relationships/image"/><Relationship Id="rId19" Target="../media/image57.png" Type="http://schemas.openxmlformats.org/officeDocument/2006/relationships/image"/><Relationship Id="rId2" Target="../media/image41.png" Type="http://schemas.openxmlformats.org/officeDocument/2006/relationships/image"/><Relationship Id="rId20" Target="../media/image58.svg" Type="http://schemas.openxmlformats.org/officeDocument/2006/relationships/image"/><Relationship Id="rId21" Target="../media/image59.png" Type="http://schemas.openxmlformats.org/officeDocument/2006/relationships/image"/><Relationship Id="rId22" Target="../media/image60.svg" Type="http://schemas.openxmlformats.org/officeDocument/2006/relationships/image"/><Relationship Id="rId23" Target="../media/image61.png" Type="http://schemas.openxmlformats.org/officeDocument/2006/relationships/image"/><Relationship Id="rId24" Target="../media/image62.svg" Type="http://schemas.openxmlformats.org/officeDocument/2006/relationships/image"/><Relationship Id="rId25" Target="../media/image15.png" Type="http://schemas.openxmlformats.org/officeDocument/2006/relationships/image"/><Relationship Id="rId26" Target="../media/image16.svg" Type="http://schemas.openxmlformats.org/officeDocument/2006/relationships/image"/><Relationship Id="rId27" Target="../media/image63.png" Type="http://schemas.openxmlformats.org/officeDocument/2006/relationships/image"/><Relationship Id="rId28" Target="../media/image64.svg" Type="http://schemas.openxmlformats.org/officeDocument/2006/relationships/image"/><Relationship Id="rId29" Target="../media/image65.png" Type="http://schemas.openxmlformats.org/officeDocument/2006/relationships/image"/><Relationship Id="rId3" Target="../media/image42.svg" Type="http://schemas.openxmlformats.org/officeDocument/2006/relationships/image"/><Relationship Id="rId30" Target="../media/image66.svg" Type="http://schemas.openxmlformats.org/officeDocument/2006/relationships/image"/><Relationship Id="rId31" Target="../media/image67.png" Type="http://schemas.openxmlformats.org/officeDocument/2006/relationships/image"/><Relationship Id="rId32" Target="../media/image68.svg" Type="http://schemas.openxmlformats.org/officeDocument/2006/relationships/image"/><Relationship Id="rId33" Target="../media/image69.png" Type="http://schemas.openxmlformats.org/officeDocument/2006/relationships/image"/><Relationship Id="rId34" Target="../media/image70.svg" Type="http://schemas.openxmlformats.org/officeDocument/2006/relationships/image"/><Relationship Id="rId4" Target="slide2.xml" Type="http://schemas.openxmlformats.org/officeDocument/2006/relationships/slid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svg" Type="http://schemas.openxmlformats.org/officeDocument/2006/relationships/image"/><Relationship Id="rId12" Target="../media/image84.png" Type="http://schemas.openxmlformats.org/officeDocument/2006/relationships/image"/><Relationship Id="rId13" Target="../media/image85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86.png" Type="http://schemas.openxmlformats.org/officeDocument/2006/relationships/image"/><Relationship Id="rId17" Target="../media/image87.svg" Type="http://schemas.openxmlformats.org/officeDocument/2006/relationships/image"/><Relationship Id="rId18" Target="../media/image94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15" Target="../media/image23.png" Type="http://schemas.openxmlformats.org/officeDocument/2006/relationships/image"/><Relationship Id="rId16" Target="../media/image24.svg" Type="http://schemas.openxmlformats.org/officeDocument/2006/relationships/image"/><Relationship Id="rId17" Target="../media/image25.png" Type="http://schemas.openxmlformats.org/officeDocument/2006/relationships/image"/><Relationship Id="rId18" Target="../media/image26.svg" Type="http://schemas.openxmlformats.org/officeDocument/2006/relationships/image"/><Relationship Id="rId19" Target="../media/image27.png" Type="http://schemas.openxmlformats.org/officeDocument/2006/relationships/image"/><Relationship Id="rId2" Target="../media/image71.png" Type="http://schemas.openxmlformats.org/officeDocument/2006/relationships/image"/><Relationship Id="rId20" Target="../media/image28.svg" Type="http://schemas.openxmlformats.org/officeDocument/2006/relationships/image"/><Relationship Id="rId21" Target="../media/image29.png" Type="http://schemas.openxmlformats.org/officeDocument/2006/relationships/image"/><Relationship Id="rId22" Target="../media/image30.svg" Type="http://schemas.openxmlformats.org/officeDocument/2006/relationships/image"/><Relationship Id="rId23" Target="slide2.xml" Type="http://schemas.openxmlformats.org/officeDocument/2006/relationships/slide"/><Relationship Id="rId3" Target="../media/image72.svg" Type="http://schemas.openxmlformats.org/officeDocument/2006/relationships/image"/><Relationship Id="rId4" Target="../media/image95.png" Type="http://schemas.openxmlformats.org/officeDocument/2006/relationships/image"/><Relationship Id="rId5" Target="../media/image96.png" Type="http://schemas.openxmlformats.org/officeDocument/2006/relationships/image"/><Relationship Id="rId6" Target="../media/image97.pn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15" Target="../media/image53.png" Type="http://schemas.openxmlformats.org/officeDocument/2006/relationships/image"/><Relationship Id="rId16" Target="../media/image54.svg" Type="http://schemas.openxmlformats.org/officeDocument/2006/relationships/image"/><Relationship Id="rId17" Target="../media/image55.png" Type="http://schemas.openxmlformats.org/officeDocument/2006/relationships/image"/><Relationship Id="rId18" Target="../media/image56.svg" Type="http://schemas.openxmlformats.org/officeDocument/2006/relationships/image"/><Relationship Id="rId19" Target="../media/image57.png" Type="http://schemas.openxmlformats.org/officeDocument/2006/relationships/image"/><Relationship Id="rId2" Target="../media/image41.png" Type="http://schemas.openxmlformats.org/officeDocument/2006/relationships/image"/><Relationship Id="rId20" Target="../media/image58.svg" Type="http://schemas.openxmlformats.org/officeDocument/2006/relationships/image"/><Relationship Id="rId21" Target="../media/image59.png" Type="http://schemas.openxmlformats.org/officeDocument/2006/relationships/image"/><Relationship Id="rId22" Target="../media/image60.svg" Type="http://schemas.openxmlformats.org/officeDocument/2006/relationships/image"/><Relationship Id="rId23" Target="../media/image61.png" Type="http://schemas.openxmlformats.org/officeDocument/2006/relationships/image"/><Relationship Id="rId24" Target="../media/image62.svg" Type="http://schemas.openxmlformats.org/officeDocument/2006/relationships/image"/><Relationship Id="rId25" Target="../media/image15.png" Type="http://schemas.openxmlformats.org/officeDocument/2006/relationships/image"/><Relationship Id="rId26" Target="../media/image16.svg" Type="http://schemas.openxmlformats.org/officeDocument/2006/relationships/image"/><Relationship Id="rId27" Target="../media/image63.png" Type="http://schemas.openxmlformats.org/officeDocument/2006/relationships/image"/><Relationship Id="rId28" Target="../media/image64.svg" Type="http://schemas.openxmlformats.org/officeDocument/2006/relationships/image"/><Relationship Id="rId29" Target="../media/image65.png" Type="http://schemas.openxmlformats.org/officeDocument/2006/relationships/image"/><Relationship Id="rId3" Target="../media/image42.svg" Type="http://schemas.openxmlformats.org/officeDocument/2006/relationships/image"/><Relationship Id="rId30" Target="../media/image66.svg" Type="http://schemas.openxmlformats.org/officeDocument/2006/relationships/image"/><Relationship Id="rId31" Target="../media/image67.png" Type="http://schemas.openxmlformats.org/officeDocument/2006/relationships/image"/><Relationship Id="rId32" Target="../media/image68.svg" Type="http://schemas.openxmlformats.org/officeDocument/2006/relationships/image"/><Relationship Id="rId33" Target="../media/image69.png" Type="http://schemas.openxmlformats.org/officeDocument/2006/relationships/image"/><Relationship Id="rId34" Target="../media/image70.svg" Type="http://schemas.openxmlformats.org/officeDocument/2006/relationships/image"/><Relationship Id="rId4" Target="slide2.xml" Type="http://schemas.openxmlformats.org/officeDocument/2006/relationships/slid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27.png" Type="http://schemas.openxmlformats.org/officeDocument/2006/relationships/image"/><Relationship Id="rId17" Target="../media/image28.svg" Type="http://schemas.openxmlformats.org/officeDocument/2006/relationships/image"/><Relationship Id="rId18" Target="../media/image29.png" Type="http://schemas.openxmlformats.org/officeDocument/2006/relationships/image"/><Relationship Id="rId19" Target="../media/image30.svg" Type="http://schemas.openxmlformats.org/officeDocument/2006/relationships/image"/><Relationship Id="rId2" Target="../media/image35.png" Type="http://schemas.openxmlformats.org/officeDocument/2006/relationships/image"/><Relationship Id="rId20" Target="slide2.xml" Type="http://schemas.openxmlformats.org/officeDocument/2006/relationships/slide"/><Relationship Id="rId21" Target="../media/image13.png" Type="http://schemas.openxmlformats.org/officeDocument/2006/relationships/image"/><Relationship Id="rId22" Target="../media/image14.svg" Type="http://schemas.openxmlformats.org/officeDocument/2006/relationships/image"/><Relationship Id="rId23" Target="../media/image15.png" Type="http://schemas.openxmlformats.org/officeDocument/2006/relationships/image"/><Relationship Id="rId24" Target="../media/image16.svg" Type="http://schemas.openxmlformats.org/officeDocument/2006/relationships/image"/><Relationship Id="rId3" Target="../media/image36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15" Target="../media/image53.png" Type="http://schemas.openxmlformats.org/officeDocument/2006/relationships/image"/><Relationship Id="rId16" Target="../media/image54.svg" Type="http://schemas.openxmlformats.org/officeDocument/2006/relationships/image"/><Relationship Id="rId17" Target="../media/image55.png" Type="http://schemas.openxmlformats.org/officeDocument/2006/relationships/image"/><Relationship Id="rId18" Target="../media/image56.svg" Type="http://schemas.openxmlformats.org/officeDocument/2006/relationships/image"/><Relationship Id="rId19" Target="../media/image57.png" Type="http://schemas.openxmlformats.org/officeDocument/2006/relationships/image"/><Relationship Id="rId2" Target="../media/image41.png" Type="http://schemas.openxmlformats.org/officeDocument/2006/relationships/image"/><Relationship Id="rId20" Target="../media/image58.svg" Type="http://schemas.openxmlformats.org/officeDocument/2006/relationships/image"/><Relationship Id="rId21" Target="../media/image59.png" Type="http://schemas.openxmlformats.org/officeDocument/2006/relationships/image"/><Relationship Id="rId22" Target="../media/image60.svg" Type="http://schemas.openxmlformats.org/officeDocument/2006/relationships/image"/><Relationship Id="rId23" Target="../media/image61.png" Type="http://schemas.openxmlformats.org/officeDocument/2006/relationships/image"/><Relationship Id="rId24" Target="../media/image62.svg" Type="http://schemas.openxmlformats.org/officeDocument/2006/relationships/image"/><Relationship Id="rId25" Target="../media/image15.png" Type="http://schemas.openxmlformats.org/officeDocument/2006/relationships/image"/><Relationship Id="rId26" Target="../media/image16.svg" Type="http://schemas.openxmlformats.org/officeDocument/2006/relationships/image"/><Relationship Id="rId27" Target="../media/image63.png" Type="http://schemas.openxmlformats.org/officeDocument/2006/relationships/image"/><Relationship Id="rId28" Target="../media/image64.svg" Type="http://schemas.openxmlformats.org/officeDocument/2006/relationships/image"/><Relationship Id="rId29" Target="../media/image65.png" Type="http://schemas.openxmlformats.org/officeDocument/2006/relationships/image"/><Relationship Id="rId3" Target="../media/image42.svg" Type="http://schemas.openxmlformats.org/officeDocument/2006/relationships/image"/><Relationship Id="rId30" Target="../media/image66.svg" Type="http://schemas.openxmlformats.org/officeDocument/2006/relationships/image"/><Relationship Id="rId31" Target="../media/image67.png" Type="http://schemas.openxmlformats.org/officeDocument/2006/relationships/image"/><Relationship Id="rId32" Target="../media/image68.svg" Type="http://schemas.openxmlformats.org/officeDocument/2006/relationships/image"/><Relationship Id="rId33" Target="../media/image69.png" Type="http://schemas.openxmlformats.org/officeDocument/2006/relationships/image"/><Relationship Id="rId34" Target="../media/image70.svg" Type="http://schemas.openxmlformats.org/officeDocument/2006/relationships/image"/><Relationship Id="rId4" Target="slide2.xml" Type="http://schemas.openxmlformats.org/officeDocument/2006/relationships/slid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27.png" Type="http://schemas.openxmlformats.org/officeDocument/2006/relationships/image"/><Relationship Id="rId17" Target="../media/image28.svg" Type="http://schemas.openxmlformats.org/officeDocument/2006/relationships/image"/><Relationship Id="rId18" Target="../media/image29.png" Type="http://schemas.openxmlformats.org/officeDocument/2006/relationships/image"/><Relationship Id="rId19" Target="../media/image30.svg" Type="http://schemas.openxmlformats.org/officeDocument/2006/relationships/image"/><Relationship Id="rId2" Target="../media/image35.png" Type="http://schemas.openxmlformats.org/officeDocument/2006/relationships/image"/><Relationship Id="rId20" Target="slide2.xml" Type="http://schemas.openxmlformats.org/officeDocument/2006/relationships/slide"/><Relationship Id="rId21" Target="../media/image13.png" Type="http://schemas.openxmlformats.org/officeDocument/2006/relationships/image"/><Relationship Id="rId22" Target="../media/image14.svg" Type="http://schemas.openxmlformats.org/officeDocument/2006/relationships/image"/><Relationship Id="rId23" Target="../media/image15.png" Type="http://schemas.openxmlformats.org/officeDocument/2006/relationships/image"/><Relationship Id="rId24" Target="../media/image16.svg" Type="http://schemas.openxmlformats.org/officeDocument/2006/relationships/image"/><Relationship Id="rId3" Target="../media/image36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15" Target="../media/image23.png" Type="http://schemas.openxmlformats.org/officeDocument/2006/relationships/image"/><Relationship Id="rId16" Target="../media/image24.svg" Type="http://schemas.openxmlformats.org/officeDocument/2006/relationships/image"/><Relationship Id="rId17" Target="../media/image25.png" Type="http://schemas.openxmlformats.org/officeDocument/2006/relationships/image"/><Relationship Id="rId18" Target="../media/image26.svg" Type="http://schemas.openxmlformats.org/officeDocument/2006/relationships/image"/><Relationship Id="rId19" Target="../media/image27.png" Type="http://schemas.openxmlformats.org/officeDocument/2006/relationships/image"/><Relationship Id="rId2" Target="../media/image71.png" Type="http://schemas.openxmlformats.org/officeDocument/2006/relationships/image"/><Relationship Id="rId20" Target="../media/image28.svg" Type="http://schemas.openxmlformats.org/officeDocument/2006/relationships/image"/><Relationship Id="rId21" Target="../media/image29.png" Type="http://schemas.openxmlformats.org/officeDocument/2006/relationships/image"/><Relationship Id="rId22" Target="../media/image30.svg" Type="http://schemas.openxmlformats.org/officeDocument/2006/relationships/image"/><Relationship Id="rId23" Target="slide2.xml" Type="http://schemas.openxmlformats.org/officeDocument/2006/relationships/slide"/><Relationship Id="rId3" Target="../media/image72.svg" Type="http://schemas.openxmlformats.org/officeDocument/2006/relationships/image"/><Relationship Id="rId4" Target="../media/image98.png" Type="http://schemas.openxmlformats.org/officeDocument/2006/relationships/image"/><Relationship Id="rId5" Target="../media/image99.png" Type="http://schemas.openxmlformats.org/officeDocument/2006/relationships/image"/><Relationship Id="rId6" Target="../media/image100.pn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7.png" Type="http://schemas.openxmlformats.org/officeDocument/2006/relationships/image"/><Relationship Id="rId11" Target="../media/image108.svg" Type="http://schemas.openxmlformats.org/officeDocument/2006/relationships/image"/><Relationship Id="rId12" Target="../media/image109.png" Type="http://schemas.openxmlformats.org/officeDocument/2006/relationships/image"/><Relationship Id="rId13" Target="../media/image110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13.png" Type="http://schemas.openxmlformats.org/officeDocument/2006/relationships/image"/><Relationship Id="rId17" Target="../media/image14.svg" Type="http://schemas.openxmlformats.org/officeDocument/2006/relationships/image"/><Relationship Id="rId18" Target="../media/image111.png" Type="http://schemas.openxmlformats.org/officeDocument/2006/relationships/image"/><Relationship Id="rId19" Target="../media/image112.svg" Type="http://schemas.openxmlformats.org/officeDocument/2006/relationships/image"/><Relationship Id="rId2" Target="../media/image41.png" Type="http://schemas.openxmlformats.org/officeDocument/2006/relationships/image"/><Relationship Id="rId20" Target="../media/image43.png" Type="http://schemas.openxmlformats.org/officeDocument/2006/relationships/image"/><Relationship Id="rId21" Target="../media/image44.svg" Type="http://schemas.openxmlformats.org/officeDocument/2006/relationships/image"/><Relationship Id="rId22" Target="../media/image45.png" Type="http://schemas.openxmlformats.org/officeDocument/2006/relationships/image"/><Relationship Id="rId23" Target="../media/image46.svg" Type="http://schemas.openxmlformats.org/officeDocument/2006/relationships/image"/><Relationship Id="rId24" Target="../media/image47.png" Type="http://schemas.openxmlformats.org/officeDocument/2006/relationships/image"/><Relationship Id="rId25" Target="../media/image48.svg" Type="http://schemas.openxmlformats.org/officeDocument/2006/relationships/image"/><Relationship Id="rId26" Target="../media/image49.png" Type="http://schemas.openxmlformats.org/officeDocument/2006/relationships/image"/><Relationship Id="rId27" Target="../media/image50.svg" Type="http://schemas.openxmlformats.org/officeDocument/2006/relationships/image"/><Relationship Id="rId28" Target="../media/image51.png" Type="http://schemas.openxmlformats.org/officeDocument/2006/relationships/image"/><Relationship Id="rId29" Target="../media/image52.svg" Type="http://schemas.openxmlformats.org/officeDocument/2006/relationships/image"/><Relationship Id="rId3" Target="../media/image42.svg" Type="http://schemas.openxmlformats.org/officeDocument/2006/relationships/image"/><Relationship Id="rId30" Target="../media/image53.png" Type="http://schemas.openxmlformats.org/officeDocument/2006/relationships/image"/><Relationship Id="rId31" Target="../media/image54.svg" Type="http://schemas.openxmlformats.org/officeDocument/2006/relationships/image"/><Relationship Id="rId32" Target="../media/image55.png" Type="http://schemas.openxmlformats.org/officeDocument/2006/relationships/image"/><Relationship Id="rId33" Target="../media/image56.svg" Type="http://schemas.openxmlformats.org/officeDocument/2006/relationships/image"/><Relationship Id="rId34" Target="../media/image57.png" Type="http://schemas.openxmlformats.org/officeDocument/2006/relationships/image"/><Relationship Id="rId35" Target="../media/image58.svg" Type="http://schemas.openxmlformats.org/officeDocument/2006/relationships/image"/><Relationship Id="rId36" Target="../media/image59.png" Type="http://schemas.openxmlformats.org/officeDocument/2006/relationships/image"/><Relationship Id="rId37" Target="../media/image60.svg" Type="http://schemas.openxmlformats.org/officeDocument/2006/relationships/image"/><Relationship Id="rId38" Target="../media/image61.png" Type="http://schemas.openxmlformats.org/officeDocument/2006/relationships/image"/><Relationship Id="rId39" Target="../media/image62.svg" Type="http://schemas.openxmlformats.org/officeDocument/2006/relationships/image"/><Relationship Id="rId4" Target="../media/image101.png" Type="http://schemas.openxmlformats.org/officeDocument/2006/relationships/image"/><Relationship Id="rId40" Target="../media/image15.png" Type="http://schemas.openxmlformats.org/officeDocument/2006/relationships/image"/><Relationship Id="rId41" Target="../media/image16.svg" Type="http://schemas.openxmlformats.org/officeDocument/2006/relationships/image"/><Relationship Id="rId5" Target="../media/image102.svg" Type="http://schemas.openxmlformats.org/officeDocument/2006/relationships/image"/><Relationship Id="rId6" Target="../media/image103.png" Type="http://schemas.openxmlformats.org/officeDocument/2006/relationships/image"/><Relationship Id="rId7" Target="../media/image104.svg" Type="http://schemas.openxmlformats.org/officeDocument/2006/relationships/image"/><Relationship Id="rId8" Target="../media/image105.png" Type="http://schemas.openxmlformats.org/officeDocument/2006/relationships/image"/><Relationship Id="rId9" Target="../media/image10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15" Target="../media/image53.png" Type="http://schemas.openxmlformats.org/officeDocument/2006/relationships/image"/><Relationship Id="rId16" Target="../media/image54.svg" Type="http://schemas.openxmlformats.org/officeDocument/2006/relationships/image"/><Relationship Id="rId17" Target="../media/image55.png" Type="http://schemas.openxmlformats.org/officeDocument/2006/relationships/image"/><Relationship Id="rId18" Target="../media/image56.svg" Type="http://schemas.openxmlformats.org/officeDocument/2006/relationships/image"/><Relationship Id="rId19" Target="../media/image57.png" Type="http://schemas.openxmlformats.org/officeDocument/2006/relationships/image"/><Relationship Id="rId2" Target="../media/image41.png" Type="http://schemas.openxmlformats.org/officeDocument/2006/relationships/image"/><Relationship Id="rId20" Target="../media/image58.svg" Type="http://schemas.openxmlformats.org/officeDocument/2006/relationships/image"/><Relationship Id="rId21" Target="../media/image59.png" Type="http://schemas.openxmlformats.org/officeDocument/2006/relationships/image"/><Relationship Id="rId22" Target="../media/image60.svg" Type="http://schemas.openxmlformats.org/officeDocument/2006/relationships/image"/><Relationship Id="rId23" Target="../media/image61.png" Type="http://schemas.openxmlformats.org/officeDocument/2006/relationships/image"/><Relationship Id="rId24" Target="../media/image62.svg" Type="http://schemas.openxmlformats.org/officeDocument/2006/relationships/image"/><Relationship Id="rId25" Target="../media/image15.png" Type="http://schemas.openxmlformats.org/officeDocument/2006/relationships/image"/><Relationship Id="rId26" Target="../media/image16.svg" Type="http://schemas.openxmlformats.org/officeDocument/2006/relationships/image"/><Relationship Id="rId27" Target="../media/image63.png" Type="http://schemas.openxmlformats.org/officeDocument/2006/relationships/image"/><Relationship Id="rId28" Target="../media/image64.svg" Type="http://schemas.openxmlformats.org/officeDocument/2006/relationships/image"/><Relationship Id="rId29" Target="../media/image65.png" Type="http://schemas.openxmlformats.org/officeDocument/2006/relationships/image"/><Relationship Id="rId3" Target="../media/image42.svg" Type="http://schemas.openxmlformats.org/officeDocument/2006/relationships/image"/><Relationship Id="rId30" Target="../media/image66.svg" Type="http://schemas.openxmlformats.org/officeDocument/2006/relationships/image"/><Relationship Id="rId31" Target="../media/image67.png" Type="http://schemas.openxmlformats.org/officeDocument/2006/relationships/image"/><Relationship Id="rId32" Target="../media/image68.svg" Type="http://schemas.openxmlformats.org/officeDocument/2006/relationships/image"/><Relationship Id="rId33" Target="../media/image69.png" Type="http://schemas.openxmlformats.org/officeDocument/2006/relationships/image"/><Relationship Id="rId34" Target="../media/image70.svg" Type="http://schemas.openxmlformats.org/officeDocument/2006/relationships/image"/><Relationship Id="rId4" Target="slide2.xml" Type="http://schemas.openxmlformats.org/officeDocument/2006/relationships/slid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en.wikipedia.org/wiki/Self-censorship#As_a_form_of_preference_falsification" TargetMode="External" Type="http://schemas.openxmlformats.org/officeDocument/2006/relationships/hyperlink"/><Relationship Id="rId11" Target="https://en.wikipedia.org/wiki/Internet_censorship" TargetMode="External" Type="http://schemas.openxmlformats.org/officeDocument/2006/relationships/hyperlink"/><Relationship Id="rId12" Target="https://www.comparitech.com/blog/vpn-privacy/internet-censorship-map/" TargetMode="External" Type="http://schemas.openxmlformats.org/officeDocument/2006/relationships/hyperlink"/><Relationship Id="rId13" Target="https://www.washingtonpost.com/technology/2022/10/09/social-media-content-moderation/" TargetMode="External" Type="http://schemas.openxmlformats.org/officeDocument/2006/relationships/hyperlink"/><Relationship Id="rId14" Target="https://hbr.org/2006/09/rethinking-political-correctness" TargetMode="External" Type="http://schemas.openxmlformats.org/officeDocument/2006/relationships/hyperlink"/><Relationship Id="rId15" Target="https://thechoatenews.choate.edu/2016/03/26/why-we-need-political-correctness/" TargetMode="External" Type="http://schemas.openxmlformats.org/officeDocument/2006/relationships/hyperlink"/><Relationship Id="rId16" Target="https://www.unicef.org/parenting/child-care/keep-your-child-safe-online" TargetMode="External" Type="http://schemas.openxmlformats.org/officeDocument/2006/relationships/hyperlink"/><Relationship Id="rId2" Target="https://poincare.matf.bg.ac.rs/~sana.stojanovic.djurdjevic/rid/cas4_cenzura_sloboda_govora.pdf" TargetMode="External" Type="http://schemas.openxmlformats.org/officeDocument/2006/relationships/hyperlink"/><Relationship Id="rId3" Target="https://www.slideshare.net/no0orcom/censorship-on-the-internet" TargetMode="External" Type="http://schemas.openxmlformats.org/officeDocument/2006/relationships/hyperlink"/><Relationship Id="rId4" Target="https://en.wikipedia.org/wiki/Buddhas_of_Bamiyan#Taliban_incursions_(1998%E2%80%932001)" TargetMode="External" Type="http://schemas.openxmlformats.org/officeDocument/2006/relationships/hyperlink"/><Relationship Id="rId5" Target="https://www.slideshare.net/AravinthShanmugam1/media-censorship-58504823" TargetMode="External" Type="http://schemas.openxmlformats.org/officeDocument/2006/relationships/hyperlink"/><Relationship Id="rId6" Target="https://www.slideshare.net/AravinthShanmugam1/media-censorship-58504823" TargetMode="External" Type="http://schemas.openxmlformats.org/officeDocument/2006/relationships/hyperlink"/><Relationship Id="rId7" Target="https://www.dw.com/en/how-the-nazis-used-poster-art-as-propaganda/a-55751640" TargetMode="External" Type="http://schemas.openxmlformats.org/officeDocument/2006/relationships/hyperlink"/><Relationship Id="rId8" Target="https://www.slobodnaevropa.org/a/tviter-ozna%C4%8Davanje-medija-srbija/31420187.html" TargetMode="External" Type="http://schemas.openxmlformats.org/officeDocument/2006/relationships/hyperlink"/><Relationship Id="rId9" Target="https://www.slideshare.net/AravinthShanmugam1/media-censorship-58504823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27.png" Type="http://schemas.openxmlformats.org/officeDocument/2006/relationships/image"/><Relationship Id="rId17" Target="../media/image28.svg" Type="http://schemas.openxmlformats.org/officeDocument/2006/relationships/image"/><Relationship Id="rId18" Target="../media/image29.png" Type="http://schemas.openxmlformats.org/officeDocument/2006/relationships/image"/><Relationship Id="rId19" Target="../media/image30.svg" Type="http://schemas.openxmlformats.org/officeDocument/2006/relationships/image"/><Relationship Id="rId2" Target="../media/image35.png" Type="http://schemas.openxmlformats.org/officeDocument/2006/relationships/image"/><Relationship Id="rId20" Target="slide2.xml" Type="http://schemas.openxmlformats.org/officeDocument/2006/relationships/slide"/><Relationship Id="rId21" Target="../media/image13.png" Type="http://schemas.openxmlformats.org/officeDocument/2006/relationships/image"/><Relationship Id="rId22" Target="../media/image14.svg" Type="http://schemas.openxmlformats.org/officeDocument/2006/relationships/image"/><Relationship Id="rId23" Target="https://sh.wikipedia.org/wiki/Sloboda" TargetMode="External" Type="http://schemas.openxmlformats.org/officeDocument/2006/relationships/hyperlink"/><Relationship Id="rId24" Target="../media/image15.png" Type="http://schemas.openxmlformats.org/officeDocument/2006/relationships/image"/><Relationship Id="rId25" Target="../media/image16.svg" Type="http://schemas.openxmlformats.org/officeDocument/2006/relationships/image"/><Relationship Id="rId3" Target="../media/image36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15" Target="../media/image23.png" Type="http://schemas.openxmlformats.org/officeDocument/2006/relationships/image"/><Relationship Id="rId16" Target="../media/image24.svg" Type="http://schemas.openxmlformats.org/officeDocument/2006/relationships/image"/><Relationship Id="rId17" Target="../media/image25.png" Type="http://schemas.openxmlformats.org/officeDocument/2006/relationships/image"/><Relationship Id="rId18" Target="../media/image26.svg" Type="http://schemas.openxmlformats.org/officeDocument/2006/relationships/image"/><Relationship Id="rId19" Target="../media/image27.png" Type="http://schemas.openxmlformats.org/officeDocument/2006/relationships/image"/><Relationship Id="rId2" Target="../media/image71.png" Type="http://schemas.openxmlformats.org/officeDocument/2006/relationships/image"/><Relationship Id="rId20" Target="../media/image28.svg" Type="http://schemas.openxmlformats.org/officeDocument/2006/relationships/image"/><Relationship Id="rId21" Target="../media/image29.png" Type="http://schemas.openxmlformats.org/officeDocument/2006/relationships/image"/><Relationship Id="rId22" Target="../media/image30.svg" Type="http://schemas.openxmlformats.org/officeDocument/2006/relationships/image"/><Relationship Id="rId23" Target="slide2.xml" Type="http://schemas.openxmlformats.org/officeDocument/2006/relationships/slide"/><Relationship Id="rId3" Target="../media/image72.sv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Relationship Id="rId6" Target="../media/image75.pn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27.png" Type="http://schemas.openxmlformats.org/officeDocument/2006/relationships/image"/><Relationship Id="rId17" Target="../media/image28.svg" Type="http://schemas.openxmlformats.org/officeDocument/2006/relationships/image"/><Relationship Id="rId18" Target="../media/image29.png" Type="http://schemas.openxmlformats.org/officeDocument/2006/relationships/image"/><Relationship Id="rId19" Target="../media/image30.svg" Type="http://schemas.openxmlformats.org/officeDocument/2006/relationships/image"/><Relationship Id="rId2" Target="../media/image35.png" Type="http://schemas.openxmlformats.org/officeDocument/2006/relationships/image"/><Relationship Id="rId20" Target="slide2.xml" Type="http://schemas.openxmlformats.org/officeDocument/2006/relationships/slide"/><Relationship Id="rId21" Target="../media/image13.png" Type="http://schemas.openxmlformats.org/officeDocument/2006/relationships/image"/><Relationship Id="rId22" Target="../media/image14.svg" Type="http://schemas.openxmlformats.org/officeDocument/2006/relationships/image"/><Relationship Id="rId23" Target="../media/image15.png" Type="http://schemas.openxmlformats.org/officeDocument/2006/relationships/image"/><Relationship Id="rId24" Target="../media/image16.svg" Type="http://schemas.openxmlformats.org/officeDocument/2006/relationships/image"/><Relationship Id="rId3" Target="../media/image36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27.png" Type="http://schemas.openxmlformats.org/officeDocument/2006/relationships/image"/><Relationship Id="rId17" Target="../media/image28.svg" Type="http://schemas.openxmlformats.org/officeDocument/2006/relationships/image"/><Relationship Id="rId18" Target="../media/image29.png" Type="http://schemas.openxmlformats.org/officeDocument/2006/relationships/image"/><Relationship Id="rId19" Target="../media/image30.svg" Type="http://schemas.openxmlformats.org/officeDocument/2006/relationships/image"/><Relationship Id="rId2" Target="../media/image35.png" Type="http://schemas.openxmlformats.org/officeDocument/2006/relationships/image"/><Relationship Id="rId20" Target="slide2.xml" Type="http://schemas.openxmlformats.org/officeDocument/2006/relationships/slide"/><Relationship Id="rId21" Target="../media/image13.png" Type="http://schemas.openxmlformats.org/officeDocument/2006/relationships/image"/><Relationship Id="rId22" Target="../media/image14.svg" Type="http://schemas.openxmlformats.org/officeDocument/2006/relationships/image"/><Relationship Id="rId23" Target="../media/image15.png" Type="http://schemas.openxmlformats.org/officeDocument/2006/relationships/image"/><Relationship Id="rId24" Target="../media/image16.svg" Type="http://schemas.openxmlformats.org/officeDocument/2006/relationships/image"/><Relationship Id="rId3" Target="../media/image36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15" Target="../media/image53.png" Type="http://schemas.openxmlformats.org/officeDocument/2006/relationships/image"/><Relationship Id="rId16" Target="../media/image54.svg" Type="http://schemas.openxmlformats.org/officeDocument/2006/relationships/image"/><Relationship Id="rId17" Target="../media/image55.png" Type="http://schemas.openxmlformats.org/officeDocument/2006/relationships/image"/><Relationship Id="rId18" Target="../media/image56.svg" Type="http://schemas.openxmlformats.org/officeDocument/2006/relationships/image"/><Relationship Id="rId19" Target="../media/image57.png" Type="http://schemas.openxmlformats.org/officeDocument/2006/relationships/image"/><Relationship Id="rId2" Target="../media/image41.png" Type="http://schemas.openxmlformats.org/officeDocument/2006/relationships/image"/><Relationship Id="rId20" Target="../media/image58.svg" Type="http://schemas.openxmlformats.org/officeDocument/2006/relationships/image"/><Relationship Id="rId21" Target="../media/image59.png" Type="http://schemas.openxmlformats.org/officeDocument/2006/relationships/image"/><Relationship Id="rId22" Target="../media/image60.svg" Type="http://schemas.openxmlformats.org/officeDocument/2006/relationships/image"/><Relationship Id="rId23" Target="../media/image61.png" Type="http://schemas.openxmlformats.org/officeDocument/2006/relationships/image"/><Relationship Id="rId24" Target="../media/image62.svg" Type="http://schemas.openxmlformats.org/officeDocument/2006/relationships/image"/><Relationship Id="rId25" Target="../media/image15.png" Type="http://schemas.openxmlformats.org/officeDocument/2006/relationships/image"/><Relationship Id="rId26" Target="../media/image16.svg" Type="http://schemas.openxmlformats.org/officeDocument/2006/relationships/image"/><Relationship Id="rId27" Target="../media/image63.png" Type="http://schemas.openxmlformats.org/officeDocument/2006/relationships/image"/><Relationship Id="rId28" Target="../media/image64.svg" Type="http://schemas.openxmlformats.org/officeDocument/2006/relationships/image"/><Relationship Id="rId29" Target="../media/image65.png" Type="http://schemas.openxmlformats.org/officeDocument/2006/relationships/image"/><Relationship Id="rId3" Target="../media/image42.svg" Type="http://schemas.openxmlformats.org/officeDocument/2006/relationships/image"/><Relationship Id="rId30" Target="../media/image66.svg" Type="http://schemas.openxmlformats.org/officeDocument/2006/relationships/image"/><Relationship Id="rId31" Target="../media/image67.png" Type="http://schemas.openxmlformats.org/officeDocument/2006/relationships/image"/><Relationship Id="rId32" Target="../media/image68.svg" Type="http://schemas.openxmlformats.org/officeDocument/2006/relationships/image"/><Relationship Id="rId33" Target="../media/image69.png" Type="http://schemas.openxmlformats.org/officeDocument/2006/relationships/image"/><Relationship Id="rId34" Target="../media/image70.svg" Type="http://schemas.openxmlformats.org/officeDocument/2006/relationships/image"/><Relationship Id="rId4" Target="slide2.xml" Type="http://schemas.openxmlformats.org/officeDocument/2006/relationships/slid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3368" y="3626446"/>
            <a:ext cx="782400" cy="1057297"/>
          </a:xfrm>
          <a:custGeom>
            <a:avLst/>
            <a:gdLst/>
            <a:ahLst/>
            <a:cxnLst/>
            <a:rect r="r" b="b" t="t" l="l"/>
            <a:pathLst>
              <a:path h="1057297" w="782400">
                <a:moveTo>
                  <a:pt x="0" y="0"/>
                </a:moveTo>
                <a:lnTo>
                  <a:pt x="782400" y="0"/>
                </a:lnTo>
                <a:lnTo>
                  <a:pt x="782400" y="1057296"/>
                </a:lnTo>
                <a:lnTo>
                  <a:pt x="0" y="1057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1249" y="2300667"/>
            <a:ext cx="1026639" cy="785846"/>
          </a:xfrm>
          <a:custGeom>
            <a:avLst/>
            <a:gdLst/>
            <a:ahLst/>
            <a:cxnLst/>
            <a:rect r="r" b="b" t="t" l="l"/>
            <a:pathLst>
              <a:path h="785846" w="1026639">
                <a:moveTo>
                  <a:pt x="0" y="0"/>
                </a:moveTo>
                <a:lnTo>
                  <a:pt x="1026639" y="0"/>
                </a:lnTo>
                <a:lnTo>
                  <a:pt x="1026639" y="785845"/>
                </a:lnTo>
                <a:lnTo>
                  <a:pt x="0" y="785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3623" y="538933"/>
            <a:ext cx="961890" cy="1221800"/>
          </a:xfrm>
          <a:custGeom>
            <a:avLst/>
            <a:gdLst/>
            <a:ahLst/>
            <a:cxnLst/>
            <a:rect r="r" b="b" t="t" l="l"/>
            <a:pathLst>
              <a:path h="1221800" w="961890">
                <a:moveTo>
                  <a:pt x="0" y="0"/>
                </a:moveTo>
                <a:lnTo>
                  <a:pt x="961890" y="0"/>
                </a:lnTo>
                <a:lnTo>
                  <a:pt x="961890" y="1221801"/>
                </a:lnTo>
                <a:lnTo>
                  <a:pt x="0" y="1221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9442" y="5223676"/>
            <a:ext cx="930253" cy="980151"/>
          </a:xfrm>
          <a:custGeom>
            <a:avLst/>
            <a:gdLst/>
            <a:ahLst/>
            <a:cxnLst/>
            <a:rect r="r" b="b" t="t" l="l"/>
            <a:pathLst>
              <a:path h="980151" w="930253">
                <a:moveTo>
                  <a:pt x="0" y="0"/>
                </a:moveTo>
                <a:lnTo>
                  <a:pt x="930253" y="0"/>
                </a:lnTo>
                <a:lnTo>
                  <a:pt x="930253" y="980151"/>
                </a:lnTo>
                <a:lnTo>
                  <a:pt x="0" y="9801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02844" y="538933"/>
            <a:ext cx="779562" cy="779562"/>
          </a:xfrm>
          <a:custGeom>
            <a:avLst/>
            <a:gdLst/>
            <a:ahLst/>
            <a:cxnLst/>
            <a:rect r="r" b="b" t="t" l="l"/>
            <a:pathLst>
              <a:path h="779562" w="779562">
                <a:moveTo>
                  <a:pt x="0" y="0"/>
                </a:moveTo>
                <a:lnTo>
                  <a:pt x="779562" y="0"/>
                </a:lnTo>
                <a:lnTo>
                  <a:pt x="779562" y="779562"/>
                </a:lnTo>
                <a:lnTo>
                  <a:pt x="0" y="7795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88145" y="1764975"/>
            <a:ext cx="779562" cy="779562"/>
          </a:xfrm>
          <a:custGeom>
            <a:avLst/>
            <a:gdLst/>
            <a:ahLst/>
            <a:cxnLst/>
            <a:rect r="r" b="b" t="t" l="l"/>
            <a:pathLst>
              <a:path h="779562" w="779562">
                <a:moveTo>
                  <a:pt x="0" y="0"/>
                </a:moveTo>
                <a:lnTo>
                  <a:pt x="779562" y="0"/>
                </a:lnTo>
                <a:lnTo>
                  <a:pt x="779562" y="779562"/>
                </a:lnTo>
                <a:lnTo>
                  <a:pt x="0" y="7795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68439" y="1927658"/>
            <a:ext cx="14351123" cy="338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8"/>
              </a:lnSpc>
            </a:pPr>
            <a:r>
              <a:rPr lang="en-US" sz="8328">
                <a:solidFill>
                  <a:srgbClr val="FFFFFF"/>
                </a:solidFill>
                <a:latin typeface="Retropix"/>
              </a:rPr>
              <a:t>Problemi na Internetu: Cenzura, </a:t>
            </a:r>
          </a:p>
          <a:p>
            <a:pPr algn="ctr">
              <a:lnSpc>
                <a:spcPts val="8328"/>
              </a:lnSpc>
            </a:pPr>
            <a:r>
              <a:rPr lang="en-US" sz="8328">
                <a:solidFill>
                  <a:srgbClr val="FFFFFF"/>
                </a:solidFill>
                <a:latin typeface="Retropix"/>
              </a:rPr>
              <a:t>Deca i neprikladan sadržaj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004220" y="5206486"/>
            <a:ext cx="484735" cy="825401"/>
          </a:xfrm>
          <a:custGeom>
            <a:avLst/>
            <a:gdLst/>
            <a:ahLst/>
            <a:cxnLst/>
            <a:rect r="r" b="b" t="t" l="l"/>
            <a:pathLst>
              <a:path h="825401" w="484735">
                <a:moveTo>
                  <a:pt x="0" y="0"/>
                </a:moveTo>
                <a:lnTo>
                  <a:pt x="484736" y="0"/>
                </a:lnTo>
                <a:lnTo>
                  <a:pt x="484736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243969" y="5752536"/>
            <a:ext cx="5800063" cy="1298956"/>
            <a:chOff x="0" y="0"/>
            <a:chExt cx="7733417" cy="173194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733417" cy="1731941"/>
              <a:chOff x="0" y="0"/>
              <a:chExt cx="2180608" cy="48835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180608" cy="488359"/>
              </a:xfrm>
              <a:custGeom>
                <a:avLst/>
                <a:gdLst/>
                <a:ahLst/>
                <a:cxnLst/>
                <a:rect r="r" b="b" t="t" l="l"/>
                <a:pathLst>
                  <a:path h="488359" w="2180608">
                    <a:moveTo>
                      <a:pt x="1977408" y="0"/>
                    </a:moveTo>
                    <a:cubicBezTo>
                      <a:pt x="2089632" y="0"/>
                      <a:pt x="2180608" y="109323"/>
                      <a:pt x="2180608" y="244180"/>
                    </a:cubicBezTo>
                    <a:cubicBezTo>
                      <a:pt x="2180608" y="379036"/>
                      <a:pt x="2089632" y="488359"/>
                      <a:pt x="1977408" y="488359"/>
                    </a:cubicBezTo>
                    <a:lnTo>
                      <a:pt x="203200" y="488359"/>
                    </a:lnTo>
                    <a:cubicBezTo>
                      <a:pt x="90976" y="488359"/>
                      <a:pt x="0" y="379036"/>
                      <a:pt x="0" y="244180"/>
                    </a:cubicBezTo>
                    <a:cubicBezTo>
                      <a:pt x="0" y="109323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180608" cy="5264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1605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791891" y="313296"/>
              <a:ext cx="5222556" cy="1095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78"/>
                </a:lnSpc>
              </a:pPr>
              <a:r>
                <a:rPr lang="en-US" sz="2732">
                  <a:solidFill>
                    <a:srgbClr val="000000"/>
                  </a:solidFill>
                  <a:latin typeface="Public Sans"/>
                </a:rPr>
                <a:t>Mila Lukić, 222/2018</a:t>
              </a:r>
            </a:p>
            <a:p>
              <a:pPr algn="l">
                <a:lnSpc>
                  <a:spcPts val="3278"/>
                </a:lnSpc>
              </a:pPr>
              <a:r>
                <a:rPr lang="en-US" sz="2732">
                  <a:solidFill>
                    <a:srgbClr val="000000"/>
                  </a:solidFill>
                  <a:latin typeface="Public Sans"/>
                </a:rPr>
                <a:t>Računarstvo i društvo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718970" y="468153"/>
              <a:ext cx="819474" cy="795635"/>
            </a:xfrm>
            <a:custGeom>
              <a:avLst/>
              <a:gdLst/>
              <a:ahLst/>
              <a:cxnLst/>
              <a:rect r="r" b="b" t="t" l="l"/>
              <a:pathLst>
                <a:path h="795635" w="819474">
                  <a:moveTo>
                    <a:pt x="0" y="0"/>
                  </a:moveTo>
                  <a:lnTo>
                    <a:pt x="819474" y="0"/>
                  </a:lnTo>
                  <a:lnTo>
                    <a:pt x="819474" y="795635"/>
                  </a:lnTo>
                  <a:lnTo>
                    <a:pt x="0" y="79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0" y="9052698"/>
            <a:ext cx="18288000" cy="1234302"/>
            <a:chOff x="0" y="0"/>
            <a:chExt cx="24384000" cy="164573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24384000" cy="1645736"/>
              <a:chOff x="0" y="0"/>
              <a:chExt cx="4816593" cy="32508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816592" cy="325084"/>
              </a:xfrm>
              <a:custGeom>
                <a:avLst/>
                <a:gdLst/>
                <a:ahLst/>
                <a:cxnLst/>
                <a:rect r="r" b="b" t="t" l="l"/>
                <a:pathLst>
                  <a:path h="325084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25084"/>
                    </a:lnTo>
                    <a:lnTo>
                      <a:pt x="0" y="325084"/>
                    </a:lnTo>
                    <a:close/>
                  </a:path>
                </a:pathLst>
              </a:custGeom>
              <a:solidFill>
                <a:srgbClr val="CCCCCC"/>
              </a:solidFill>
              <a:ln w="95250" cap="sq">
                <a:solidFill>
                  <a:srgbClr val="CCCCCC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4816593" cy="363184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16552" y="286517"/>
              <a:ext cx="1072702" cy="1072702"/>
            </a:xfrm>
            <a:custGeom>
              <a:avLst/>
              <a:gdLst/>
              <a:ahLst/>
              <a:cxnLst/>
              <a:rect r="r" b="b" t="t" l="l"/>
              <a:pathLst>
                <a:path h="1072702" w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74997" y="436533"/>
              <a:ext cx="755811" cy="772669"/>
            </a:xfrm>
            <a:custGeom>
              <a:avLst/>
              <a:gdLst/>
              <a:ahLst/>
              <a:cxnLst/>
              <a:rect r="r" b="b" t="t" l="l"/>
              <a:pathLst>
                <a:path h="772669" w="755811">
                  <a:moveTo>
                    <a:pt x="0" y="0"/>
                  </a:moveTo>
                  <a:lnTo>
                    <a:pt x="755812" y="0"/>
                  </a:lnTo>
                  <a:lnTo>
                    <a:pt x="755812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97443" y="318086"/>
              <a:ext cx="1076085" cy="1009564"/>
            </a:xfrm>
            <a:custGeom>
              <a:avLst/>
              <a:gdLst/>
              <a:ahLst/>
              <a:cxnLst/>
              <a:rect r="r" b="b" t="t" l="l"/>
              <a:pathLst>
                <a:path h="1009564" w="1076085">
                  <a:moveTo>
                    <a:pt x="0" y="0"/>
                  </a:moveTo>
                  <a:lnTo>
                    <a:pt x="1076085" y="0"/>
                  </a:lnTo>
                  <a:lnTo>
                    <a:pt x="1076085" y="1009564"/>
                  </a:lnTo>
                  <a:lnTo>
                    <a:pt x="0" y="1009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194335" y="366127"/>
              <a:ext cx="883585" cy="913481"/>
            </a:xfrm>
            <a:custGeom>
              <a:avLst/>
              <a:gdLst/>
              <a:ahLst/>
              <a:cxnLst/>
              <a:rect r="r" b="b" t="t" l="l"/>
              <a:pathLst>
                <a:path h="913481" w="883585">
                  <a:moveTo>
                    <a:pt x="0" y="0"/>
                  </a:moveTo>
                  <a:lnTo>
                    <a:pt x="883585" y="0"/>
                  </a:lnTo>
                  <a:lnTo>
                    <a:pt x="883585" y="913481"/>
                  </a:lnTo>
                  <a:lnTo>
                    <a:pt x="0" y="913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5416372" y="377368"/>
              <a:ext cx="890999" cy="890999"/>
            </a:xfrm>
            <a:custGeom>
              <a:avLst/>
              <a:gdLst/>
              <a:ahLst/>
              <a:cxnLst/>
              <a:rect r="r" b="b" t="t" l="l"/>
              <a:pathLst>
                <a:path h="890999" w="890999">
                  <a:moveTo>
                    <a:pt x="0" y="0"/>
                  </a:moveTo>
                  <a:lnTo>
                    <a:pt x="890999" y="0"/>
                  </a:lnTo>
                  <a:lnTo>
                    <a:pt x="890999" y="890999"/>
                  </a:lnTo>
                  <a:lnTo>
                    <a:pt x="0" y="89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4298727" y="342107"/>
              <a:ext cx="896838" cy="961522"/>
            </a:xfrm>
            <a:custGeom>
              <a:avLst/>
              <a:gdLst/>
              <a:ahLst/>
              <a:cxnLst/>
              <a:rect r="r" b="b" t="t" l="l"/>
              <a:pathLst>
                <a:path h="961522" w="896838">
                  <a:moveTo>
                    <a:pt x="0" y="0"/>
                  </a:moveTo>
                  <a:lnTo>
                    <a:pt x="896838" y="0"/>
                  </a:lnTo>
                  <a:lnTo>
                    <a:pt x="896838" y="961522"/>
                  </a:lnTo>
                  <a:lnTo>
                    <a:pt x="0" y="961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6502778" y="318086"/>
              <a:ext cx="1207087" cy="1009564"/>
            </a:xfrm>
            <a:custGeom>
              <a:avLst/>
              <a:gdLst/>
              <a:ahLst/>
              <a:cxnLst/>
              <a:rect r="r" b="b" t="t" l="l"/>
              <a:pathLst>
                <a:path h="1009564" w="1207087">
                  <a:moveTo>
                    <a:pt x="0" y="0"/>
                  </a:moveTo>
                  <a:lnTo>
                    <a:pt x="1207088" y="0"/>
                  </a:lnTo>
                  <a:lnTo>
                    <a:pt x="1207088" y="1009564"/>
                  </a:lnTo>
                  <a:lnTo>
                    <a:pt x="0" y="1009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22163171" y="429379"/>
              <a:ext cx="1562297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840"/>
                </a:lnSpc>
              </a:pPr>
              <a:r>
                <a:rPr lang="en-US" sz="3200">
                  <a:solidFill>
                    <a:srgbClr val="000000"/>
                  </a:solidFill>
                  <a:latin typeface="Retropix"/>
                </a:rPr>
                <a:t>11:11PM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6773447" y="2991016"/>
            <a:ext cx="808959" cy="782484"/>
          </a:xfrm>
          <a:custGeom>
            <a:avLst/>
            <a:gdLst/>
            <a:ahLst/>
            <a:cxnLst/>
            <a:rect r="r" b="b" t="t" l="l"/>
            <a:pathLst>
              <a:path h="782484" w="808959">
                <a:moveTo>
                  <a:pt x="0" y="0"/>
                </a:moveTo>
                <a:lnTo>
                  <a:pt x="808959" y="0"/>
                </a:lnTo>
                <a:lnTo>
                  <a:pt x="808959" y="782484"/>
                </a:lnTo>
                <a:lnTo>
                  <a:pt x="0" y="78248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4384" y="368394"/>
            <a:ext cx="17383194" cy="9550212"/>
            <a:chOff x="0" y="0"/>
            <a:chExt cx="4578290" cy="2515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8290" cy="2515282"/>
            </a:xfrm>
            <a:custGeom>
              <a:avLst/>
              <a:gdLst/>
              <a:ahLst/>
              <a:cxnLst/>
              <a:rect r="r" b="b" t="t" l="l"/>
              <a:pathLst>
                <a:path h="2515282" w="4578290">
                  <a:moveTo>
                    <a:pt x="0" y="0"/>
                  </a:moveTo>
                  <a:lnTo>
                    <a:pt x="4578290" y="0"/>
                  </a:lnTo>
                  <a:lnTo>
                    <a:pt x="4578290" y="2515282"/>
                  </a:lnTo>
                  <a:lnTo>
                    <a:pt x="0" y="2515282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1818B7"/>
              </a:solidFill>
              <a:prstDash val="sysDot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8290" cy="2553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666537"/>
            <a:ext cx="724326" cy="724326"/>
          </a:xfrm>
          <a:custGeom>
            <a:avLst/>
            <a:gdLst/>
            <a:ahLst/>
            <a:cxnLst/>
            <a:rect r="r" b="b" t="t" l="l"/>
            <a:pathLst>
              <a:path h="724326" w="724326">
                <a:moveTo>
                  <a:pt x="0" y="0"/>
                </a:moveTo>
                <a:lnTo>
                  <a:pt x="724326" y="0"/>
                </a:lnTo>
                <a:lnTo>
                  <a:pt x="724326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13271" y="666537"/>
            <a:ext cx="746029" cy="724326"/>
          </a:xfrm>
          <a:custGeom>
            <a:avLst/>
            <a:gdLst/>
            <a:ahLst/>
            <a:cxnLst/>
            <a:rect r="r" b="b" t="t" l="l"/>
            <a:pathLst>
              <a:path h="724326" w="746029">
                <a:moveTo>
                  <a:pt x="0" y="0"/>
                </a:moveTo>
                <a:lnTo>
                  <a:pt x="746029" y="0"/>
                </a:lnTo>
                <a:lnTo>
                  <a:pt x="746029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1785" y="5977540"/>
            <a:ext cx="2527153" cy="473267"/>
          </a:xfrm>
          <a:custGeom>
            <a:avLst/>
            <a:gdLst/>
            <a:ahLst/>
            <a:cxnLst/>
            <a:rect r="r" b="b" t="t" l="l"/>
            <a:pathLst>
              <a:path h="473267" w="2527153">
                <a:moveTo>
                  <a:pt x="0" y="0"/>
                </a:moveTo>
                <a:lnTo>
                  <a:pt x="2527153" y="0"/>
                </a:lnTo>
                <a:lnTo>
                  <a:pt x="2527153" y="473267"/>
                </a:lnTo>
                <a:lnTo>
                  <a:pt x="0" y="473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41959">
            <a:off x="3562180" y="6278001"/>
            <a:ext cx="535569" cy="706385"/>
          </a:xfrm>
          <a:custGeom>
            <a:avLst/>
            <a:gdLst/>
            <a:ahLst/>
            <a:cxnLst/>
            <a:rect r="r" b="b" t="t" l="l"/>
            <a:pathLst>
              <a:path h="706385" w="535569">
                <a:moveTo>
                  <a:pt x="0" y="0"/>
                </a:moveTo>
                <a:lnTo>
                  <a:pt x="535568" y="0"/>
                </a:lnTo>
                <a:lnTo>
                  <a:pt x="535568" y="706385"/>
                </a:lnTo>
                <a:lnTo>
                  <a:pt x="0" y="7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551305" y="1127213"/>
            <a:ext cx="9522617" cy="8336048"/>
            <a:chOff x="0" y="0"/>
            <a:chExt cx="2508014" cy="21955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8014" cy="2195502"/>
            </a:xfrm>
            <a:custGeom>
              <a:avLst/>
              <a:gdLst/>
              <a:ahLst/>
              <a:cxnLst/>
              <a:rect r="r" b="b" t="t" l="l"/>
              <a:pathLst>
                <a:path h="2195502" w="2508014">
                  <a:moveTo>
                    <a:pt x="0" y="0"/>
                  </a:moveTo>
                  <a:lnTo>
                    <a:pt x="2508014" y="0"/>
                  </a:lnTo>
                  <a:lnTo>
                    <a:pt x="2508014" y="2195502"/>
                  </a:lnTo>
                  <a:lnTo>
                    <a:pt x="0" y="2195502"/>
                  </a:lnTo>
                  <a:close/>
                </a:path>
              </a:pathLst>
            </a:custGeom>
            <a:solidFill>
              <a:srgbClr val="FEFF99"/>
            </a:solidFill>
            <a:ln w="95250" cap="sq">
              <a:solidFill>
                <a:srgbClr val="CCCCCC"/>
              </a:solidFill>
              <a:prstDash val="sysDot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508014" cy="2252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665121" y="666537"/>
            <a:ext cx="724326" cy="724326"/>
          </a:xfrm>
          <a:custGeom>
            <a:avLst/>
            <a:gdLst/>
            <a:ahLst/>
            <a:cxnLst/>
            <a:rect r="r" b="b" t="t" l="l"/>
            <a:pathLst>
              <a:path h="724326" w="724326">
                <a:moveTo>
                  <a:pt x="0" y="0"/>
                </a:moveTo>
                <a:lnTo>
                  <a:pt x="724325" y="0"/>
                </a:lnTo>
                <a:lnTo>
                  <a:pt x="724325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32952" y="368394"/>
            <a:ext cx="829324" cy="1774818"/>
          </a:xfrm>
          <a:custGeom>
            <a:avLst/>
            <a:gdLst/>
            <a:ahLst/>
            <a:cxnLst/>
            <a:rect r="r" b="b" t="t" l="l"/>
            <a:pathLst>
              <a:path h="1774818" w="829324">
                <a:moveTo>
                  <a:pt x="0" y="0"/>
                </a:moveTo>
                <a:lnTo>
                  <a:pt x="829324" y="0"/>
                </a:lnTo>
                <a:lnTo>
                  <a:pt x="829324" y="1774819"/>
                </a:lnTo>
                <a:lnTo>
                  <a:pt x="0" y="1774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7625919"/>
            <a:ext cx="1632381" cy="1632381"/>
          </a:xfrm>
          <a:custGeom>
            <a:avLst/>
            <a:gdLst/>
            <a:ahLst/>
            <a:cxnLst/>
            <a:rect r="r" b="b" t="t" l="l"/>
            <a:pathLst>
              <a:path h="1632381" w="1632381">
                <a:moveTo>
                  <a:pt x="0" y="0"/>
                </a:moveTo>
                <a:lnTo>
                  <a:pt x="1632381" y="0"/>
                </a:lnTo>
                <a:lnTo>
                  <a:pt x="1632381" y="1632381"/>
                </a:lnTo>
                <a:lnTo>
                  <a:pt x="0" y="16323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261559" y="8008191"/>
            <a:ext cx="1624727" cy="1583370"/>
          </a:xfrm>
          <a:custGeom>
            <a:avLst/>
            <a:gdLst/>
            <a:ahLst/>
            <a:cxnLst/>
            <a:rect r="r" b="b" t="t" l="l"/>
            <a:pathLst>
              <a:path h="1583370" w="1624727">
                <a:moveTo>
                  <a:pt x="0" y="0"/>
                </a:moveTo>
                <a:lnTo>
                  <a:pt x="1624727" y="0"/>
                </a:lnTo>
                <a:lnTo>
                  <a:pt x="1624727" y="1583371"/>
                </a:lnTo>
                <a:lnTo>
                  <a:pt x="0" y="15833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703682" y="4348788"/>
            <a:ext cx="7217864" cy="4564811"/>
          </a:xfrm>
          <a:custGeom>
            <a:avLst/>
            <a:gdLst/>
            <a:ahLst/>
            <a:cxnLst/>
            <a:rect r="r" b="b" t="t" l="l"/>
            <a:pathLst>
              <a:path h="4564811" w="7217864">
                <a:moveTo>
                  <a:pt x="0" y="0"/>
                </a:moveTo>
                <a:lnTo>
                  <a:pt x="7217864" y="0"/>
                </a:lnTo>
                <a:lnTo>
                  <a:pt x="7217864" y="4564811"/>
                </a:lnTo>
                <a:lnTo>
                  <a:pt x="0" y="456481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30424" y="2642842"/>
            <a:ext cx="5602528" cy="265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600">
                <a:solidFill>
                  <a:srgbClr val="000000"/>
                </a:solidFill>
                <a:latin typeface="Retropix"/>
              </a:rPr>
              <a:t>Monopol </a:t>
            </a:r>
          </a:p>
          <a:p>
            <a:pPr algn="l">
              <a:lnSpc>
                <a:spcPts val="6500"/>
              </a:lnSpc>
            </a:pPr>
            <a:r>
              <a:rPr lang="en-US" sz="6500">
                <a:solidFill>
                  <a:srgbClr val="000000"/>
                </a:solidFill>
                <a:latin typeface="Retropix"/>
              </a:rPr>
              <a:t>nad informacijama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25608" y="1529988"/>
            <a:ext cx="6737300" cy="363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2674">
                <a:solidFill>
                  <a:srgbClr val="000000"/>
                </a:solidFill>
                <a:latin typeface="Arimo Bold"/>
              </a:rPr>
              <a:t>Katolička crkva u srednjovekovnoj Evropi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25608" y="2047963"/>
            <a:ext cx="8614619" cy="192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9270" indent="-264635" lvl="1">
              <a:lnSpc>
                <a:spcPts val="3848"/>
              </a:lnSpc>
              <a:buFont typeface="Arial"/>
              <a:buChar char="•"/>
            </a:pPr>
            <a:r>
              <a:rPr lang="en-US" sz="2451">
                <a:solidFill>
                  <a:srgbClr val="000000"/>
                </a:solidFill>
                <a:latin typeface="Arimo"/>
              </a:rPr>
              <a:t>Monop</a:t>
            </a:r>
            <a:r>
              <a:rPr lang="en-US" sz="2451">
                <a:solidFill>
                  <a:srgbClr val="000000"/>
                </a:solidFill>
                <a:latin typeface="Arimo"/>
              </a:rPr>
              <a:t>ol nad </a:t>
            </a:r>
            <a:r>
              <a:rPr lang="en-US" sz="2451">
                <a:solidFill>
                  <a:srgbClr val="000000"/>
                </a:solidFill>
                <a:latin typeface="Arimo Bold"/>
              </a:rPr>
              <a:t>verskim i intelektualnim informacijama</a:t>
            </a:r>
          </a:p>
          <a:p>
            <a:pPr algn="just" marL="529270" indent="-264635" lvl="1">
              <a:lnSpc>
                <a:spcPts val="3848"/>
              </a:lnSpc>
              <a:buFont typeface="Arial"/>
              <a:buChar char="•"/>
            </a:pPr>
            <a:r>
              <a:rPr lang="en-US" sz="2451">
                <a:solidFill>
                  <a:srgbClr val="000000"/>
                </a:solidFill>
                <a:latin typeface="Arimo"/>
              </a:rPr>
              <a:t>Kontrolisan pristup verskim tekstovima, </a:t>
            </a:r>
            <a:r>
              <a:rPr lang="en-US" sz="2451">
                <a:solidFill>
                  <a:srgbClr val="000000"/>
                </a:solidFill>
                <a:latin typeface="Arimo Bold"/>
              </a:rPr>
              <a:t>obrazovanju</a:t>
            </a:r>
            <a:r>
              <a:rPr lang="en-US" sz="2451">
                <a:solidFill>
                  <a:srgbClr val="000000"/>
                </a:solidFill>
                <a:latin typeface="Arimo"/>
              </a:rPr>
              <a:t> i komunikaciji</a:t>
            </a:r>
          </a:p>
          <a:p>
            <a:pPr algn="just" marL="529270" indent="-264635" lvl="1">
              <a:lnSpc>
                <a:spcPts val="3848"/>
              </a:lnSpc>
              <a:buFont typeface="Arial"/>
              <a:buChar char="•"/>
            </a:pPr>
            <a:r>
              <a:rPr lang="en-US" sz="2451">
                <a:solidFill>
                  <a:srgbClr val="000000"/>
                </a:solidFill>
                <a:latin typeface="Arimo"/>
              </a:rPr>
              <a:t>Dodatna cenzura putem </a:t>
            </a:r>
            <a:r>
              <a:rPr lang="en-US" sz="2451">
                <a:solidFill>
                  <a:srgbClr val="000000"/>
                </a:solidFill>
                <a:latin typeface="Arimo Bold"/>
              </a:rPr>
              <a:t>inkvizicije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4384" y="368394"/>
            <a:ext cx="17383194" cy="9550212"/>
            <a:chOff x="0" y="0"/>
            <a:chExt cx="4578290" cy="2515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8290" cy="2515282"/>
            </a:xfrm>
            <a:custGeom>
              <a:avLst/>
              <a:gdLst/>
              <a:ahLst/>
              <a:cxnLst/>
              <a:rect r="r" b="b" t="t" l="l"/>
              <a:pathLst>
                <a:path h="2515282" w="4578290">
                  <a:moveTo>
                    <a:pt x="0" y="0"/>
                  </a:moveTo>
                  <a:lnTo>
                    <a:pt x="4578290" y="0"/>
                  </a:lnTo>
                  <a:lnTo>
                    <a:pt x="4578290" y="2515282"/>
                  </a:lnTo>
                  <a:lnTo>
                    <a:pt x="0" y="2515282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1818B7"/>
              </a:solidFill>
              <a:prstDash val="sysDot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8290" cy="2553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666537"/>
            <a:ext cx="724326" cy="724326"/>
          </a:xfrm>
          <a:custGeom>
            <a:avLst/>
            <a:gdLst/>
            <a:ahLst/>
            <a:cxnLst/>
            <a:rect r="r" b="b" t="t" l="l"/>
            <a:pathLst>
              <a:path h="724326" w="724326">
                <a:moveTo>
                  <a:pt x="0" y="0"/>
                </a:moveTo>
                <a:lnTo>
                  <a:pt x="724326" y="0"/>
                </a:lnTo>
                <a:lnTo>
                  <a:pt x="724326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13271" y="666537"/>
            <a:ext cx="746029" cy="724326"/>
          </a:xfrm>
          <a:custGeom>
            <a:avLst/>
            <a:gdLst/>
            <a:ahLst/>
            <a:cxnLst/>
            <a:rect r="r" b="b" t="t" l="l"/>
            <a:pathLst>
              <a:path h="724326" w="746029">
                <a:moveTo>
                  <a:pt x="0" y="0"/>
                </a:moveTo>
                <a:lnTo>
                  <a:pt x="746029" y="0"/>
                </a:lnTo>
                <a:lnTo>
                  <a:pt x="746029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1785" y="5977540"/>
            <a:ext cx="2527153" cy="473267"/>
          </a:xfrm>
          <a:custGeom>
            <a:avLst/>
            <a:gdLst/>
            <a:ahLst/>
            <a:cxnLst/>
            <a:rect r="r" b="b" t="t" l="l"/>
            <a:pathLst>
              <a:path h="473267" w="2527153">
                <a:moveTo>
                  <a:pt x="0" y="0"/>
                </a:moveTo>
                <a:lnTo>
                  <a:pt x="2527153" y="0"/>
                </a:lnTo>
                <a:lnTo>
                  <a:pt x="2527153" y="473267"/>
                </a:lnTo>
                <a:lnTo>
                  <a:pt x="0" y="473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41959">
            <a:off x="3562180" y="6278001"/>
            <a:ext cx="535569" cy="706385"/>
          </a:xfrm>
          <a:custGeom>
            <a:avLst/>
            <a:gdLst/>
            <a:ahLst/>
            <a:cxnLst/>
            <a:rect r="r" b="b" t="t" l="l"/>
            <a:pathLst>
              <a:path h="706385" w="535569">
                <a:moveTo>
                  <a:pt x="0" y="0"/>
                </a:moveTo>
                <a:lnTo>
                  <a:pt x="535568" y="0"/>
                </a:lnTo>
                <a:lnTo>
                  <a:pt x="535568" y="706385"/>
                </a:lnTo>
                <a:lnTo>
                  <a:pt x="0" y="7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551305" y="1127213"/>
            <a:ext cx="9522617" cy="8336048"/>
            <a:chOff x="0" y="0"/>
            <a:chExt cx="2508014" cy="21955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8014" cy="2195502"/>
            </a:xfrm>
            <a:custGeom>
              <a:avLst/>
              <a:gdLst/>
              <a:ahLst/>
              <a:cxnLst/>
              <a:rect r="r" b="b" t="t" l="l"/>
              <a:pathLst>
                <a:path h="2195502" w="2508014">
                  <a:moveTo>
                    <a:pt x="0" y="0"/>
                  </a:moveTo>
                  <a:lnTo>
                    <a:pt x="2508014" y="0"/>
                  </a:lnTo>
                  <a:lnTo>
                    <a:pt x="2508014" y="2195502"/>
                  </a:lnTo>
                  <a:lnTo>
                    <a:pt x="0" y="2195502"/>
                  </a:lnTo>
                  <a:close/>
                </a:path>
              </a:pathLst>
            </a:custGeom>
            <a:solidFill>
              <a:srgbClr val="FEFF99"/>
            </a:solidFill>
            <a:ln w="95250" cap="sq">
              <a:solidFill>
                <a:srgbClr val="CCCCCC"/>
              </a:solidFill>
              <a:prstDash val="sysDot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508014" cy="2252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665121" y="666537"/>
            <a:ext cx="724326" cy="724326"/>
          </a:xfrm>
          <a:custGeom>
            <a:avLst/>
            <a:gdLst/>
            <a:ahLst/>
            <a:cxnLst/>
            <a:rect r="r" b="b" t="t" l="l"/>
            <a:pathLst>
              <a:path h="724326" w="724326">
                <a:moveTo>
                  <a:pt x="0" y="0"/>
                </a:moveTo>
                <a:lnTo>
                  <a:pt x="724325" y="0"/>
                </a:lnTo>
                <a:lnTo>
                  <a:pt x="724325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32952" y="368394"/>
            <a:ext cx="829324" cy="1774818"/>
          </a:xfrm>
          <a:custGeom>
            <a:avLst/>
            <a:gdLst/>
            <a:ahLst/>
            <a:cxnLst/>
            <a:rect r="r" b="b" t="t" l="l"/>
            <a:pathLst>
              <a:path h="1774818" w="829324">
                <a:moveTo>
                  <a:pt x="0" y="0"/>
                </a:moveTo>
                <a:lnTo>
                  <a:pt x="829324" y="0"/>
                </a:lnTo>
                <a:lnTo>
                  <a:pt x="829324" y="1774819"/>
                </a:lnTo>
                <a:lnTo>
                  <a:pt x="0" y="1774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7625919"/>
            <a:ext cx="1632381" cy="1632381"/>
          </a:xfrm>
          <a:custGeom>
            <a:avLst/>
            <a:gdLst/>
            <a:ahLst/>
            <a:cxnLst/>
            <a:rect r="r" b="b" t="t" l="l"/>
            <a:pathLst>
              <a:path h="1632381" w="1632381">
                <a:moveTo>
                  <a:pt x="0" y="0"/>
                </a:moveTo>
                <a:lnTo>
                  <a:pt x="1632381" y="0"/>
                </a:lnTo>
                <a:lnTo>
                  <a:pt x="1632381" y="1632381"/>
                </a:lnTo>
                <a:lnTo>
                  <a:pt x="0" y="16323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261559" y="8008191"/>
            <a:ext cx="1624727" cy="1583370"/>
          </a:xfrm>
          <a:custGeom>
            <a:avLst/>
            <a:gdLst/>
            <a:ahLst/>
            <a:cxnLst/>
            <a:rect r="r" b="b" t="t" l="l"/>
            <a:pathLst>
              <a:path h="1583370" w="1624727">
                <a:moveTo>
                  <a:pt x="0" y="0"/>
                </a:moveTo>
                <a:lnTo>
                  <a:pt x="1624727" y="0"/>
                </a:lnTo>
                <a:lnTo>
                  <a:pt x="1624727" y="1583371"/>
                </a:lnTo>
                <a:lnTo>
                  <a:pt x="0" y="15833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96757" y="4155278"/>
            <a:ext cx="7324918" cy="4117792"/>
          </a:xfrm>
          <a:custGeom>
            <a:avLst/>
            <a:gdLst/>
            <a:ahLst/>
            <a:cxnLst/>
            <a:rect r="r" b="b" t="t" l="l"/>
            <a:pathLst>
              <a:path h="4117792" w="7324918">
                <a:moveTo>
                  <a:pt x="0" y="0"/>
                </a:moveTo>
                <a:lnTo>
                  <a:pt x="7324919" y="0"/>
                </a:lnTo>
                <a:lnTo>
                  <a:pt x="7324919" y="4117791"/>
                </a:lnTo>
                <a:lnTo>
                  <a:pt x="0" y="411779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30424" y="2642842"/>
            <a:ext cx="5602528" cy="265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600">
                <a:solidFill>
                  <a:srgbClr val="000000"/>
                </a:solidFill>
                <a:latin typeface="Retropix"/>
              </a:rPr>
              <a:t>Monopol </a:t>
            </a:r>
          </a:p>
          <a:p>
            <a:pPr algn="l">
              <a:lnSpc>
                <a:spcPts val="6500"/>
              </a:lnSpc>
            </a:pPr>
            <a:r>
              <a:rPr lang="en-US" sz="6500">
                <a:solidFill>
                  <a:srgbClr val="000000"/>
                </a:solidFill>
                <a:latin typeface="Retropix"/>
              </a:rPr>
              <a:t>nad informacijama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53039" y="1651169"/>
            <a:ext cx="3265884" cy="363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2674">
                <a:solidFill>
                  <a:srgbClr val="000000"/>
                </a:solidFill>
                <a:latin typeface="Arimo Bold"/>
              </a:rPr>
              <a:t>Nacistička Nemačka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62276" y="2233106"/>
            <a:ext cx="8193881" cy="143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9270" indent="-264635" lvl="1">
              <a:lnSpc>
                <a:spcPts val="3848"/>
              </a:lnSpc>
              <a:buFont typeface="Arial"/>
              <a:buChar char="•"/>
            </a:pPr>
            <a:r>
              <a:rPr lang="en-US" sz="2451">
                <a:solidFill>
                  <a:srgbClr val="000000"/>
                </a:solidFill>
                <a:latin typeface="Arimo Bold"/>
              </a:rPr>
              <a:t>Propaganda</a:t>
            </a:r>
            <a:r>
              <a:rPr lang="en-US" sz="2451">
                <a:solidFill>
                  <a:srgbClr val="000000"/>
                </a:solidFill>
                <a:latin typeface="Arimo"/>
              </a:rPr>
              <a:t> i cenzura</a:t>
            </a:r>
          </a:p>
          <a:p>
            <a:pPr algn="just" marL="529270" indent="-264635" lvl="1">
              <a:lnSpc>
                <a:spcPts val="3848"/>
              </a:lnSpc>
              <a:buFont typeface="Arial"/>
              <a:buChar char="•"/>
            </a:pPr>
            <a:r>
              <a:rPr lang="en-US" sz="2451">
                <a:solidFill>
                  <a:srgbClr val="000000"/>
                </a:solidFill>
                <a:latin typeface="Arimo"/>
              </a:rPr>
              <a:t>Svi </a:t>
            </a:r>
            <a:r>
              <a:rPr lang="en-US" sz="2451">
                <a:solidFill>
                  <a:srgbClr val="000000"/>
                </a:solidFill>
                <a:latin typeface="Arimo Bold"/>
              </a:rPr>
              <a:t>medijski kanali</a:t>
            </a:r>
            <a:r>
              <a:rPr lang="en-US" sz="2451">
                <a:solidFill>
                  <a:srgbClr val="000000"/>
                </a:solidFill>
                <a:latin typeface="Arimo"/>
              </a:rPr>
              <a:t> promovisali su nacističku ideologiju</a:t>
            </a:r>
          </a:p>
          <a:p>
            <a:pPr algn="just" marL="529270" indent="-264635" lvl="1">
              <a:lnSpc>
                <a:spcPts val="3848"/>
              </a:lnSpc>
              <a:buFont typeface="Arial"/>
              <a:buChar char="•"/>
            </a:pPr>
            <a:r>
              <a:rPr lang="en-US" sz="2451">
                <a:solidFill>
                  <a:srgbClr val="000000"/>
                </a:solidFill>
                <a:latin typeface="Arimo Bold"/>
              </a:rPr>
              <a:t>Spaljivanje knjiga</a:t>
            </a:r>
            <a:r>
              <a:rPr lang="en-US" sz="2451">
                <a:solidFill>
                  <a:srgbClr val="000000"/>
                </a:solidFill>
                <a:latin typeface="Arimo"/>
              </a:rPr>
              <a:t> koje se suprotstavljaju nacizmu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4384" y="368394"/>
            <a:ext cx="17383194" cy="9550212"/>
            <a:chOff x="0" y="0"/>
            <a:chExt cx="4578290" cy="2515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8290" cy="2515282"/>
            </a:xfrm>
            <a:custGeom>
              <a:avLst/>
              <a:gdLst/>
              <a:ahLst/>
              <a:cxnLst/>
              <a:rect r="r" b="b" t="t" l="l"/>
              <a:pathLst>
                <a:path h="2515282" w="4578290">
                  <a:moveTo>
                    <a:pt x="0" y="0"/>
                  </a:moveTo>
                  <a:lnTo>
                    <a:pt x="4578290" y="0"/>
                  </a:lnTo>
                  <a:lnTo>
                    <a:pt x="4578290" y="2515282"/>
                  </a:lnTo>
                  <a:lnTo>
                    <a:pt x="0" y="2515282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1818B7"/>
              </a:solidFill>
              <a:prstDash val="sysDot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8290" cy="2553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666537"/>
            <a:ext cx="724326" cy="724326"/>
          </a:xfrm>
          <a:custGeom>
            <a:avLst/>
            <a:gdLst/>
            <a:ahLst/>
            <a:cxnLst/>
            <a:rect r="r" b="b" t="t" l="l"/>
            <a:pathLst>
              <a:path h="724326" w="724326">
                <a:moveTo>
                  <a:pt x="0" y="0"/>
                </a:moveTo>
                <a:lnTo>
                  <a:pt x="724326" y="0"/>
                </a:lnTo>
                <a:lnTo>
                  <a:pt x="724326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13271" y="666537"/>
            <a:ext cx="746029" cy="724326"/>
          </a:xfrm>
          <a:custGeom>
            <a:avLst/>
            <a:gdLst/>
            <a:ahLst/>
            <a:cxnLst/>
            <a:rect r="r" b="b" t="t" l="l"/>
            <a:pathLst>
              <a:path h="724326" w="746029">
                <a:moveTo>
                  <a:pt x="0" y="0"/>
                </a:moveTo>
                <a:lnTo>
                  <a:pt x="746029" y="0"/>
                </a:lnTo>
                <a:lnTo>
                  <a:pt x="746029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1785" y="5977540"/>
            <a:ext cx="2527153" cy="473267"/>
          </a:xfrm>
          <a:custGeom>
            <a:avLst/>
            <a:gdLst/>
            <a:ahLst/>
            <a:cxnLst/>
            <a:rect r="r" b="b" t="t" l="l"/>
            <a:pathLst>
              <a:path h="473267" w="2527153">
                <a:moveTo>
                  <a:pt x="0" y="0"/>
                </a:moveTo>
                <a:lnTo>
                  <a:pt x="2527153" y="0"/>
                </a:lnTo>
                <a:lnTo>
                  <a:pt x="2527153" y="473267"/>
                </a:lnTo>
                <a:lnTo>
                  <a:pt x="0" y="473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41959">
            <a:off x="3562180" y="6278001"/>
            <a:ext cx="535569" cy="706385"/>
          </a:xfrm>
          <a:custGeom>
            <a:avLst/>
            <a:gdLst/>
            <a:ahLst/>
            <a:cxnLst/>
            <a:rect r="r" b="b" t="t" l="l"/>
            <a:pathLst>
              <a:path h="706385" w="535569">
                <a:moveTo>
                  <a:pt x="0" y="0"/>
                </a:moveTo>
                <a:lnTo>
                  <a:pt x="535568" y="0"/>
                </a:lnTo>
                <a:lnTo>
                  <a:pt x="535568" y="706385"/>
                </a:lnTo>
                <a:lnTo>
                  <a:pt x="0" y="7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551305" y="1127213"/>
            <a:ext cx="9522617" cy="8336048"/>
            <a:chOff x="0" y="0"/>
            <a:chExt cx="2508014" cy="21955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8014" cy="2195502"/>
            </a:xfrm>
            <a:custGeom>
              <a:avLst/>
              <a:gdLst/>
              <a:ahLst/>
              <a:cxnLst/>
              <a:rect r="r" b="b" t="t" l="l"/>
              <a:pathLst>
                <a:path h="2195502" w="2508014">
                  <a:moveTo>
                    <a:pt x="0" y="0"/>
                  </a:moveTo>
                  <a:lnTo>
                    <a:pt x="2508014" y="0"/>
                  </a:lnTo>
                  <a:lnTo>
                    <a:pt x="2508014" y="2195502"/>
                  </a:lnTo>
                  <a:lnTo>
                    <a:pt x="0" y="2195502"/>
                  </a:lnTo>
                  <a:close/>
                </a:path>
              </a:pathLst>
            </a:custGeom>
            <a:solidFill>
              <a:srgbClr val="FEFF99"/>
            </a:solidFill>
            <a:ln w="95250" cap="sq">
              <a:solidFill>
                <a:srgbClr val="CCCCCC"/>
              </a:solidFill>
              <a:prstDash val="sysDot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508014" cy="2252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665121" y="666537"/>
            <a:ext cx="724326" cy="724326"/>
          </a:xfrm>
          <a:custGeom>
            <a:avLst/>
            <a:gdLst/>
            <a:ahLst/>
            <a:cxnLst/>
            <a:rect r="r" b="b" t="t" l="l"/>
            <a:pathLst>
              <a:path h="724326" w="724326">
                <a:moveTo>
                  <a:pt x="0" y="0"/>
                </a:moveTo>
                <a:lnTo>
                  <a:pt x="724325" y="0"/>
                </a:lnTo>
                <a:lnTo>
                  <a:pt x="724325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32952" y="368394"/>
            <a:ext cx="829324" cy="1774818"/>
          </a:xfrm>
          <a:custGeom>
            <a:avLst/>
            <a:gdLst/>
            <a:ahLst/>
            <a:cxnLst/>
            <a:rect r="r" b="b" t="t" l="l"/>
            <a:pathLst>
              <a:path h="1774818" w="829324">
                <a:moveTo>
                  <a:pt x="0" y="0"/>
                </a:moveTo>
                <a:lnTo>
                  <a:pt x="829324" y="0"/>
                </a:lnTo>
                <a:lnTo>
                  <a:pt x="829324" y="1774819"/>
                </a:lnTo>
                <a:lnTo>
                  <a:pt x="0" y="1774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7625919"/>
            <a:ext cx="1632381" cy="1632381"/>
          </a:xfrm>
          <a:custGeom>
            <a:avLst/>
            <a:gdLst/>
            <a:ahLst/>
            <a:cxnLst/>
            <a:rect r="r" b="b" t="t" l="l"/>
            <a:pathLst>
              <a:path h="1632381" w="1632381">
                <a:moveTo>
                  <a:pt x="0" y="0"/>
                </a:moveTo>
                <a:lnTo>
                  <a:pt x="1632381" y="0"/>
                </a:lnTo>
                <a:lnTo>
                  <a:pt x="1632381" y="1632381"/>
                </a:lnTo>
                <a:lnTo>
                  <a:pt x="0" y="16323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261559" y="8008191"/>
            <a:ext cx="1624727" cy="1583370"/>
          </a:xfrm>
          <a:custGeom>
            <a:avLst/>
            <a:gdLst/>
            <a:ahLst/>
            <a:cxnLst/>
            <a:rect r="r" b="b" t="t" l="l"/>
            <a:pathLst>
              <a:path h="1583370" w="1624727">
                <a:moveTo>
                  <a:pt x="0" y="0"/>
                </a:moveTo>
                <a:lnTo>
                  <a:pt x="1624727" y="0"/>
                </a:lnTo>
                <a:lnTo>
                  <a:pt x="1624727" y="1583371"/>
                </a:lnTo>
                <a:lnTo>
                  <a:pt x="0" y="15833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902652" y="4659509"/>
            <a:ext cx="3145192" cy="3943368"/>
          </a:xfrm>
          <a:custGeom>
            <a:avLst/>
            <a:gdLst/>
            <a:ahLst/>
            <a:cxnLst/>
            <a:rect r="r" b="b" t="t" l="l"/>
            <a:pathLst>
              <a:path h="3943368" w="3145192">
                <a:moveTo>
                  <a:pt x="0" y="0"/>
                </a:moveTo>
                <a:lnTo>
                  <a:pt x="3145193" y="0"/>
                </a:lnTo>
                <a:lnTo>
                  <a:pt x="3145193" y="3943369"/>
                </a:lnTo>
                <a:lnTo>
                  <a:pt x="0" y="394336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729311" y="4659509"/>
            <a:ext cx="3051993" cy="3943368"/>
          </a:xfrm>
          <a:custGeom>
            <a:avLst/>
            <a:gdLst/>
            <a:ahLst/>
            <a:cxnLst/>
            <a:rect r="r" b="b" t="t" l="l"/>
            <a:pathLst>
              <a:path h="3943368" w="3051993">
                <a:moveTo>
                  <a:pt x="0" y="0"/>
                </a:moveTo>
                <a:lnTo>
                  <a:pt x="3051993" y="0"/>
                </a:lnTo>
                <a:lnTo>
                  <a:pt x="3051993" y="3943369"/>
                </a:lnTo>
                <a:lnTo>
                  <a:pt x="0" y="394336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30424" y="2642842"/>
            <a:ext cx="5602528" cy="265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600">
                <a:solidFill>
                  <a:srgbClr val="000000"/>
                </a:solidFill>
                <a:latin typeface="Retropix"/>
              </a:rPr>
              <a:t>Monopol </a:t>
            </a:r>
          </a:p>
          <a:p>
            <a:pPr algn="l">
              <a:lnSpc>
                <a:spcPts val="6500"/>
              </a:lnSpc>
            </a:pPr>
            <a:r>
              <a:rPr lang="en-US" sz="6500">
                <a:solidFill>
                  <a:srgbClr val="000000"/>
                </a:solidFill>
                <a:latin typeface="Retropix"/>
              </a:rPr>
              <a:t>nad informacijama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62637" y="1780017"/>
            <a:ext cx="2472779" cy="363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2674">
                <a:solidFill>
                  <a:srgbClr val="000000"/>
                </a:solidFill>
                <a:latin typeface="Arimo Bold"/>
              </a:rPr>
              <a:t>Severna Koreja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62276" y="2288984"/>
            <a:ext cx="8586490" cy="200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0859" indent="-275430" lvl="1">
              <a:lnSpc>
                <a:spcPts val="4005"/>
              </a:lnSpc>
              <a:buFont typeface="Arial"/>
              <a:buChar char="•"/>
            </a:pPr>
            <a:r>
              <a:rPr lang="en-US" sz="2551">
                <a:solidFill>
                  <a:srgbClr val="000000"/>
                </a:solidFill>
                <a:latin typeface="Arimo Bold"/>
              </a:rPr>
              <a:t>Državno kontrolisani mediji su </a:t>
            </a:r>
            <a:r>
              <a:rPr lang="en-US" sz="2551">
                <a:solidFill>
                  <a:srgbClr val="000000"/>
                </a:solidFill>
                <a:latin typeface="Arimo"/>
              </a:rPr>
              <a:t>jedini legalni izvor vesti</a:t>
            </a:r>
          </a:p>
          <a:p>
            <a:pPr algn="l" marL="550859" indent="-275430" lvl="1">
              <a:lnSpc>
                <a:spcPts val="4005"/>
              </a:lnSpc>
              <a:buFont typeface="Arial"/>
              <a:buChar char="•"/>
            </a:pPr>
            <a:r>
              <a:rPr lang="en-US" sz="2551">
                <a:solidFill>
                  <a:srgbClr val="000000"/>
                </a:solidFill>
                <a:latin typeface="Arimo"/>
              </a:rPr>
              <a:t>Jedan od najekstremnijih primera kontrolisanja informacija današnjice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4384" y="368394"/>
            <a:ext cx="17383194" cy="9550212"/>
            <a:chOff x="0" y="0"/>
            <a:chExt cx="4578290" cy="2515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8290" cy="2515282"/>
            </a:xfrm>
            <a:custGeom>
              <a:avLst/>
              <a:gdLst/>
              <a:ahLst/>
              <a:cxnLst/>
              <a:rect r="r" b="b" t="t" l="l"/>
              <a:pathLst>
                <a:path h="2515282" w="4578290">
                  <a:moveTo>
                    <a:pt x="0" y="0"/>
                  </a:moveTo>
                  <a:lnTo>
                    <a:pt x="4578290" y="0"/>
                  </a:lnTo>
                  <a:lnTo>
                    <a:pt x="4578290" y="2515282"/>
                  </a:lnTo>
                  <a:lnTo>
                    <a:pt x="0" y="2515282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1818B7"/>
              </a:solidFill>
              <a:prstDash val="sysDot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8290" cy="2553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666537"/>
            <a:ext cx="724326" cy="724326"/>
          </a:xfrm>
          <a:custGeom>
            <a:avLst/>
            <a:gdLst/>
            <a:ahLst/>
            <a:cxnLst/>
            <a:rect r="r" b="b" t="t" l="l"/>
            <a:pathLst>
              <a:path h="724326" w="724326">
                <a:moveTo>
                  <a:pt x="0" y="0"/>
                </a:moveTo>
                <a:lnTo>
                  <a:pt x="724326" y="0"/>
                </a:lnTo>
                <a:lnTo>
                  <a:pt x="724326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13271" y="666537"/>
            <a:ext cx="746029" cy="724326"/>
          </a:xfrm>
          <a:custGeom>
            <a:avLst/>
            <a:gdLst/>
            <a:ahLst/>
            <a:cxnLst/>
            <a:rect r="r" b="b" t="t" l="l"/>
            <a:pathLst>
              <a:path h="724326" w="746029">
                <a:moveTo>
                  <a:pt x="0" y="0"/>
                </a:moveTo>
                <a:lnTo>
                  <a:pt x="746029" y="0"/>
                </a:lnTo>
                <a:lnTo>
                  <a:pt x="746029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1785" y="5977540"/>
            <a:ext cx="2527153" cy="473267"/>
          </a:xfrm>
          <a:custGeom>
            <a:avLst/>
            <a:gdLst/>
            <a:ahLst/>
            <a:cxnLst/>
            <a:rect r="r" b="b" t="t" l="l"/>
            <a:pathLst>
              <a:path h="473267" w="2527153">
                <a:moveTo>
                  <a:pt x="0" y="0"/>
                </a:moveTo>
                <a:lnTo>
                  <a:pt x="2527153" y="0"/>
                </a:lnTo>
                <a:lnTo>
                  <a:pt x="2527153" y="473267"/>
                </a:lnTo>
                <a:lnTo>
                  <a:pt x="0" y="473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41959">
            <a:off x="3562180" y="6278001"/>
            <a:ext cx="535569" cy="706385"/>
          </a:xfrm>
          <a:custGeom>
            <a:avLst/>
            <a:gdLst/>
            <a:ahLst/>
            <a:cxnLst/>
            <a:rect r="r" b="b" t="t" l="l"/>
            <a:pathLst>
              <a:path h="706385" w="535569">
                <a:moveTo>
                  <a:pt x="0" y="0"/>
                </a:moveTo>
                <a:lnTo>
                  <a:pt x="535568" y="0"/>
                </a:lnTo>
                <a:lnTo>
                  <a:pt x="535568" y="706385"/>
                </a:lnTo>
                <a:lnTo>
                  <a:pt x="0" y="7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172059" y="666537"/>
            <a:ext cx="10281109" cy="8715294"/>
            <a:chOff x="0" y="0"/>
            <a:chExt cx="2707782" cy="22953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7782" cy="2295386"/>
            </a:xfrm>
            <a:custGeom>
              <a:avLst/>
              <a:gdLst/>
              <a:ahLst/>
              <a:cxnLst/>
              <a:rect r="r" b="b" t="t" l="l"/>
              <a:pathLst>
                <a:path h="2295386" w="2707782">
                  <a:moveTo>
                    <a:pt x="0" y="0"/>
                  </a:moveTo>
                  <a:lnTo>
                    <a:pt x="2707782" y="0"/>
                  </a:lnTo>
                  <a:lnTo>
                    <a:pt x="2707782" y="2295386"/>
                  </a:lnTo>
                  <a:lnTo>
                    <a:pt x="0" y="2295386"/>
                  </a:lnTo>
                  <a:close/>
                </a:path>
              </a:pathLst>
            </a:custGeom>
            <a:solidFill>
              <a:srgbClr val="FEFF99"/>
            </a:solidFill>
            <a:ln w="95250" cap="sq">
              <a:solidFill>
                <a:srgbClr val="CCCCCC"/>
              </a:solidFill>
              <a:prstDash val="sysDot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707782" cy="2352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665121" y="666537"/>
            <a:ext cx="724326" cy="724326"/>
          </a:xfrm>
          <a:custGeom>
            <a:avLst/>
            <a:gdLst/>
            <a:ahLst/>
            <a:cxnLst/>
            <a:rect r="r" b="b" t="t" l="l"/>
            <a:pathLst>
              <a:path h="724326" w="724326">
                <a:moveTo>
                  <a:pt x="0" y="0"/>
                </a:moveTo>
                <a:lnTo>
                  <a:pt x="724325" y="0"/>
                </a:lnTo>
                <a:lnTo>
                  <a:pt x="724325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32952" y="368394"/>
            <a:ext cx="829324" cy="1774818"/>
          </a:xfrm>
          <a:custGeom>
            <a:avLst/>
            <a:gdLst/>
            <a:ahLst/>
            <a:cxnLst/>
            <a:rect r="r" b="b" t="t" l="l"/>
            <a:pathLst>
              <a:path h="1774818" w="829324">
                <a:moveTo>
                  <a:pt x="0" y="0"/>
                </a:moveTo>
                <a:lnTo>
                  <a:pt x="829324" y="0"/>
                </a:lnTo>
                <a:lnTo>
                  <a:pt x="829324" y="1774819"/>
                </a:lnTo>
                <a:lnTo>
                  <a:pt x="0" y="1774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7625919"/>
            <a:ext cx="1632381" cy="1632381"/>
          </a:xfrm>
          <a:custGeom>
            <a:avLst/>
            <a:gdLst/>
            <a:ahLst/>
            <a:cxnLst/>
            <a:rect r="r" b="b" t="t" l="l"/>
            <a:pathLst>
              <a:path h="1632381" w="1632381">
                <a:moveTo>
                  <a:pt x="0" y="0"/>
                </a:moveTo>
                <a:lnTo>
                  <a:pt x="1632381" y="0"/>
                </a:lnTo>
                <a:lnTo>
                  <a:pt x="1632381" y="1632381"/>
                </a:lnTo>
                <a:lnTo>
                  <a:pt x="0" y="16323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578116" y="3237323"/>
            <a:ext cx="9674792" cy="5436690"/>
          </a:xfrm>
          <a:custGeom>
            <a:avLst/>
            <a:gdLst/>
            <a:ahLst/>
            <a:cxnLst/>
            <a:rect r="r" b="b" t="t" l="l"/>
            <a:pathLst>
              <a:path h="5436690" w="9674792">
                <a:moveTo>
                  <a:pt x="0" y="0"/>
                </a:moveTo>
                <a:lnTo>
                  <a:pt x="9674792" y="0"/>
                </a:lnTo>
                <a:lnTo>
                  <a:pt x="9674792" y="5436690"/>
                </a:lnTo>
                <a:lnTo>
                  <a:pt x="0" y="543669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61559" y="8008191"/>
            <a:ext cx="1624727" cy="1583370"/>
          </a:xfrm>
          <a:custGeom>
            <a:avLst/>
            <a:gdLst/>
            <a:ahLst/>
            <a:cxnLst/>
            <a:rect r="r" b="b" t="t" l="l"/>
            <a:pathLst>
              <a:path h="1583370" w="1624727">
                <a:moveTo>
                  <a:pt x="0" y="0"/>
                </a:moveTo>
                <a:lnTo>
                  <a:pt x="1624727" y="0"/>
                </a:lnTo>
                <a:lnTo>
                  <a:pt x="1624727" y="1583371"/>
                </a:lnTo>
                <a:lnTo>
                  <a:pt x="0" y="15833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30424" y="2642842"/>
            <a:ext cx="5602528" cy="265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600">
                <a:solidFill>
                  <a:srgbClr val="000000"/>
                </a:solidFill>
                <a:latin typeface="Retropix"/>
              </a:rPr>
              <a:t>Monopol </a:t>
            </a:r>
          </a:p>
          <a:p>
            <a:pPr algn="l">
              <a:lnSpc>
                <a:spcPts val="6500"/>
              </a:lnSpc>
            </a:pPr>
            <a:r>
              <a:rPr lang="en-US" sz="6500">
                <a:solidFill>
                  <a:srgbClr val="000000"/>
                </a:solidFill>
                <a:latin typeface="Retropix"/>
              </a:rPr>
              <a:t>nad informacijama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25608" y="1093256"/>
            <a:ext cx="943719" cy="363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2674">
                <a:solidFill>
                  <a:srgbClr val="000000"/>
                </a:solidFill>
                <a:latin typeface="Arimo Bold"/>
              </a:rPr>
              <a:t>Srbija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25608" y="1542301"/>
            <a:ext cx="8614619" cy="143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9270" indent="-264635" lvl="1">
              <a:lnSpc>
                <a:spcPts val="3848"/>
              </a:lnSpc>
              <a:buFont typeface="Arial"/>
              <a:buChar char="•"/>
            </a:pPr>
            <a:r>
              <a:rPr lang="en-US" sz="2451">
                <a:solidFill>
                  <a:srgbClr val="000000"/>
                </a:solidFill>
                <a:latin typeface="Arimo"/>
              </a:rPr>
              <a:t>Vlast poseduje većinu medijskih kompanija</a:t>
            </a:r>
          </a:p>
          <a:p>
            <a:pPr algn="just" marL="529270" indent="-264635" lvl="1">
              <a:lnSpc>
                <a:spcPts val="3848"/>
              </a:lnSpc>
              <a:buFont typeface="Arial"/>
              <a:buChar char="•"/>
            </a:pPr>
            <a:r>
              <a:rPr lang="en-US" sz="2451">
                <a:solidFill>
                  <a:srgbClr val="000000"/>
                </a:solidFill>
                <a:latin typeface="Arimo"/>
              </a:rPr>
              <a:t>Često je širenje lažnih vesti</a:t>
            </a:r>
          </a:p>
          <a:p>
            <a:pPr algn="just" marL="529270" indent="-264635" lvl="1">
              <a:lnSpc>
                <a:spcPts val="3848"/>
              </a:lnSpc>
              <a:buFont typeface="Arial"/>
              <a:buChar char="•"/>
            </a:pPr>
            <a:r>
              <a:rPr lang="en-US" sz="2451">
                <a:solidFill>
                  <a:srgbClr val="000000"/>
                </a:solidFill>
                <a:latin typeface="Arimo"/>
              </a:rPr>
              <a:t>Novinari koji pišu protiv vlasti često napadnuti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4384" y="368394"/>
            <a:ext cx="17383194" cy="9550212"/>
            <a:chOff x="0" y="0"/>
            <a:chExt cx="4578290" cy="2515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8290" cy="2515282"/>
            </a:xfrm>
            <a:custGeom>
              <a:avLst/>
              <a:gdLst/>
              <a:ahLst/>
              <a:cxnLst/>
              <a:rect r="r" b="b" t="t" l="l"/>
              <a:pathLst>
                <a:path h="2515282" w="4578290">
                  <a:moveTo>
                    <a:pt x="0" y="0"/>
                  </a:moveTo>
                  <a:lnTo>
                    <a:pt x="4578290" y="0"/>
                  </a:lnTo>
                  <a:lnTo>
                    <a:pt x="4578290" y="2515282"/>
                  </a:lnTo>
                  <a:lnTo>
                    <a:pt x="0" y="2515282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1818B7"/>
              </a:solidFill>
              <a:prstDash val="sysDot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8290" cy="2553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666537"/>
            <a:ext cx="724326" cy="724326"/>
          </a:xfrm>
          <a:custGeom>
            <a:avLst/>
            <a:gdLst/>
            <a:ahLst/>
            <a:cxnLst/>
            <a:rect r="r" b="b" t="t" l="l"/>
            <a:pathLst>
              <a:path h="724326" w="724326">
                <a:moveTo>
                  <a:pt x="0" y="0"/>
                </a:moveTo>
                <a:lnTo>
                  <a:pt x="724326" y="0"/>
                </a:lnTo>
                <a:lnTo>
                  <a:pt x="724326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13271" y="666537"/>
            <a:ext cx="746029" cy="724326"/>
          </a:xfrm>
          <a:custGeom>
            <a:avLst/>
            <a:gdLst/>
            <a:ahLst/>
            <a:cxnLst/>
            <a:rect r="r" b="b" t="t" l="l"/>
            <a:pathLst>
              <a:path h="724326" w="746029">
                <a:moveTo>
                  <a:pt x="0" y="0"/>
                </a:moveTo>
                <a:lnTo>
                  <a:pt x="746029" y="0"/>
                </a:lnTo>
                <a:lnTo>
                  <a:pt x="746029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1785" y="5977540"/>
            <a:ext cx="2527153" cy="473267"/>
          </a:xfrm>
          <a:custGeom>
            <a:avLst/>
            <a:gdLst/>
            <a:ahLst/>
            <a:cxnLst/>
            <a:rect r="r" b="b" t="t" l="l"/>
            <a:pathLst>
              <a:path h="473267" w="2527153">
                <a:moveTo>
                  <a:pt x="0" y="0"/>
                </a:moveTo>
                <a:lnTo>
                  <a:pt x="2527153" y="0"/>
                </a:lnTo>
                <a:lnTo>
                  <a:pt x="2527153" y="473267"/>
                </a:lnTo>
                <a:lnTo>
                  <a:pt x="0" y="473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41959">
            <a:off x="3562180" y="6278001"/>
            <a:ext cx="535569" cy="706385"/>
          </a:xfrm>
          <a:custGeom>
            <a:avLst/>
            <a:gdLst/>
            <a:ahLst/>
            <a:cxnLst/>
            <a:rect r="r" b="b" t="t" l="l"/>
            <a:pathLst>
              <a:path h="706385" w="535569">
                <a:moveTo>
                  <a:pt x="0" y="0"/>
                </a:moveTo>
                <a:lnTo>
                  <a:pt x="535568" y="0"/>
                </a:lnTo>
                <a:lnTo>
                  <a:pt x="535568" y="706385"/>
                </a:lnTo>
                <a:lnTo>
                  <a:pt x="0" y="7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551305" y="1127213"/>
            <a:ext cx="9522617" cy="8336048"/>
            <a:chOff x="0" y="0"/>
            <a:chExt cx="2508014" cy="21955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8014" cy="2195502"/>
            </a:xfrm>
            <a:custGeom>
              <a:avLst/>
              <a:gdLst/>
              <a:ahLst/>
              <a:cxnLst/>
              <a:rect r="r" b="b" t="t" l="l"/>
              <a:pathLst>
                <a:path h="2195502" w="2508014">
                  <a:moveTo>
                    <a:pt x="0" y="0"/>
                  </a:moveTo>
                  <a:lnTo>
                    <a:pt x="2508014" y="0"/>
                  </a:lnTo>
                  <a:lnTo>
                    <a:pt x="2508014" y="2195502"/>
                  </a:lnTo>
                  <a:lnTo>
                    <a:pt x="0" y="2195502"/>
                  </a:lnTo>
                  <a:close/>
                </a:path>
              </a:pathLst>
            </a:custGeom>
            <a:solidFill>
              <a:srgbClr val="FEFF99"/>
            </a:solidFill>
            <a:ln w="95250" cap="sq">
              <a:solidFill>
                <a:srgbClr val="CCCCCC"/>
              </a:solidFill>
              <a:prstDash val="sysDot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508014" cy="2252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665121" y="666537"/>
            <a:ext cx="724326" cy="724326"/>
          </a:xfrm>
          <a:custGeom>
            <a:avLst/>
            <a:gdLst/>
            <a:ahLst/>
            <a:cxnLst/>
            <a:rect r="r" b="b" t="t" l="l"/>
            <a:pathLst>
              <a:path h="724326" w="724326">
                <a:moveTo>
                  <a:pt x="0" y="0"/>
                </a:moveTo>
                <a:lnTo>
                  <a:pt x="724325" y="0"/>
                </a:lnTo>
                <a:lnTo>
                  <a:pt x="724325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32952" y="368394"/>
            <a:ext cx="829324" cy="1774818"/>
          </a:xfrm>
          <a:custGeom>
            <a:avLst/>
            <a:gdLst/>
            <a:ahLst/>
            <a:cxnLst/>
            <a:rect r="r" b="b" t="t" l="l"/>
            <a:pathLst>
              <a:path h="1774818" w="829324">
                <a:moveTo>
                  <a:pt x="0" y="0"/>
                </a:moveTo>
                <a:lnTo>
                  <a:pt x="829324" y="0"/>
                </a:lnTo>
                <a:lnTo>
                  <a:pt x="829324" y="1774819"/>
                </a:lnTo>
                <a:lnTo>
                  <a:pt x="0" y="1774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7625919"/>
            <a:ext cx="1632381" cy="1632381"/>
          </a:xfrm>
          <a:custGeom>
            <a:avLst/>
            <a:gdLst/>
            <a:ahLst/>
            <a:cxnLst/>
            <a:rect r="r" b="b" t="t" l="l"/>
            <a:pathLst>
              <a:path h="1632381" w="1632381">
                <a:moveTo>
                  <a:pt x="0" y="0"/>
                </a:moveTo>
                <a:lnTo>
                  <a:pt x="1632381" y="0"/>
                </a:lnTo>
                <a:lnTo>
                  <a:pt x="1632381" y="1632381"/>
                </a:lnTo>
                <a:lnTo>
                  <a:pt x="0" y="16323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261559" y="8008191"/>
            <a:ext cx="1624727" cy="1583370"/>
          </a:xfrm>
          <a:custGeom>
            <a:avLst/>
            <a:gdLst/>
            <a:ahLst/>
            <a:cxnLst/>
            <a:rect r="r" b="b" t="t" l="l"/>
            <a:pathLst>
              <a:path h="1583370" w="1624727">
                <a:moveTo>
                  <a:pt x="0" y="0"/>
                </a:moveTo>
                <a:lnTo>
                  <a:pt x="1624727" y="0"/>
                </a:lnTo>
                <a:lnTo>
                  <a:pt x="1624727" y="1583371"/>
                </a:lnTo>
                <a:lnTo>
                  <a:pt x="0" y="15833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30424" y="2642842"/>
            <a:ext cx="5602528" cy="185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600">
                <a:solidFill>
                  <a:srgbClr val="000000"/>
                </a:solidFill>
                <a:latin typeface="Retropix"/>
              </a:rPr>
              <a:t>Pregled Publikacije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62276" y="2260409"/>
            <a:ext cx="8602845" cy="425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1681" indent="-330840" lvl="1">
              <a:lnSpc>
                <a:spcPts val="4811"/>
              </a:lnSpc>
              <a:buFont typeface="Arial"/>
              <a:buChar char="•"/>
            </a:pPr>
            <a:r>
              <a:rPr lang="en-US" sz="3064">
                <a:solidFill>
                  <a:srgbClr val="000000"/>
                </a:solidFill>
                <a:latin typeface="Arimo"/>
              </a:rPr>
              <a:t>Većina država zabranjuje ili barem proverava sadržaj vezan za </a:t>
            </a:r>
            <a:r>
              <a:rPr lang="en-US" sz="3064">
                <a:solidFill>
                  <a:srgbClr val="000000"/>
                </a:solidFill>
                <a:latin typeface="Arimo Bold"/>
              </a:rPr>
              <a:t>osetljiva pitanja</a:t>
            </a:r>
          </a:p>
          <a:p>
            <a:pPr algn="just" marL="661681" indent="-330840" lvl="1">
              <a:lnSpc>
                <a:spcPts val="4811"/>
              </a:lnSpc>
              <a:buFont typeface="Arial"/>
              <a:buChar char="•"/>
            </a:pPr>
            <a:r>
              <a:rPr lang="en-US" sz="3064">
                <a:solidFill>
                  <a:srgbClr val="000000"/>
                </a:solidFill>
                <a:latin typeface="Arimo"/>
              </a:rPr>
              <a:t>Skrivanje informacija koje su od značaja za </a:t>
            </a:r>
            <a:r>
              <a:rPr lang="en-US" sz="3064">
                <a:solidFill>
                  <a:srgbClr val="000000"/>
                </a:solidFill>
                <a:latin typeface="Arimo Bold"/>
              </a:rPr>
              <a:t>državnu bezbednost</a:t>
            </a:r>
          </a:p>
          <a:p>
            <a:pPr algn="l" marL="661681" indent="-330840" lvl="1">
              <a:lnSpc>
                <a:spcPts val="4811"/>
              </a:lnSpc>
              <a:buFont typeface="Arial"/>
              <a:buChar char="•"/>
            </a:pPr>
            <a:r>
              <a:rPr lang="en-US" sz="3064">
                <a:solidFill>
                  <a:srgbClr val="000000"/>
                </a:solidFill>
                <a:latin typeface="Arimo"/>
              </a:rPr>
              <a:t>A</a:t>
            </a:r>
            <a:r>
              <a:rPr lang="en-US" sz="3064">
                <a:solidFill>
                  <a:srgbClr val="000000"/>
                </a:solidFill>
                <a:latin typeface="Arimo"/>
              </a:rPr>
              <a:t>utokratske vlade ne dozvoljavaju objavljivanje informacija koje bi </a:t>
            </a:r>
            <a:r>
              <a:rPr lang="en-US" sz="3064">
                <a:solidFill>
                  <a:srgbClr val="000000"/>
                </a:solidFill>
                <a:latin typeface="Arimo Bold"/>
              </a:rPr>
              <a:t>narušile njihov ugled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4384" y="368394"/>
            <a:ext cx="17383194" cy="9550212"/>
            <a:chOff x="0" y="0"/>
            <a:chExt cx="4578290" cy="2515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8290" cy="2515282"/>
            </a:xfrm>
            <a:custGeom>
              <a:avLst/>
              <a:gdLst/>
              <a:ahLst/>
              <a:cxnLst/>
              <a:rect r="r" b="b" t="t" l="l"/>
              <a:pathLst>
                <a:path h="2515282" w="4578290">
                  <a:moveTo>
                    <a:pt x="0" y="0"/>
                  </a:moveTo>
                  <a:lnTo>
                    <a:pt x="4578290" y="0"/>
                  </a:lnTo>
                  <a:lnTo>
                    <a:pt x="4578290" y="2515282"/>
                  </a:lnTo>
                  <a:lnTo>
                    <a:pt x="0" y="2515282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1818B7"/>
              </a:solidFill>
              <a:prstDash val="sysDot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8290" cy="2553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666537"/>
            <a:ext cx="724326" cy="724326"/>
          </a:xfrm>
          <a:custGeom>
            <a:avLst/>
            <a:gdLst/>
            <a:ahLst/>
            <a:cxnLst/>
            <a:rect r="r" b="b" t="t" l="l"/>
            <a:pathLst>
              <a:path h="724326" w="724326">
                <a:moveTo>
                  <a:pt x="0" y="0"/>
                </a:moveTo>
                <a:lnTo>
                  <a:pt x="724326" y="0"/>
                </a:lnTo>
                <a:lnTo>
                  <a:pt x="724326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13271" y="666537"/>
            <a:ext cx="746029" cy="724326"/>
          </a:xfrm>
          <a:custGeom>
            <a:avLst/>
            <a:gdLst/>
            <a:ahLst/>
            <a:cxnLst/>
            <a:rect r="r" b="b" t="t" l="l"/>
            <a:pathLst>
              <a:path h="724326" w="746029">
                <a:moveTo>
                  <a:pt x="0" y="0"/>
                </a:moveTo>
                <a:lnTo>
                  <a:pt x="746029" y="0"/>
                </a:lnTo>
                <a:lnTo>
                  <a:pt x="746029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1785" y="5977540"/>
            <a:ext cx="2527153" cy="473267"/>
          </a:xfrm>
          <a:custGeom>
            <a:avLst/>
            <a:gdLst/>
            <a:ahLst/>
            <a:cxnLst/>
            <a:rect r="r" b="b" t="t" l="l"/>
            <a:pathLst>
              <a:path h="473267" w="2527153">
                <a:moveTo>
                  <a:pt x="0" y="0"/>
                </a:moveTo>
                <a:lnTo>
                  <a:pt x="2527153" y="0"/>
                </a:lnTo>
                <a:lnTo>
                  <a:pt x="2527153" y="473267"/>
                </a:lnTo>
                <a:lnTo>
                  <a:pt x="0" y="473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41959">
            <a:off x="3562180" y="6278001"/>
            <a:ext cx="535569" cy="706385"/>
          </a:xfrm>
          <a:custGeom>
            <a:avLst/>
            <a:gdLst/>
            <a:ahLst/>
            <a:cxnLst/>
            <a:rect r="r" b="b" t="t" l="l"/>
            <a:pathLst>
              <a:path h="706385" w="535569">
                <a:moveTo>
                  <a:pt x="0" y="0"/>
                </a:moveTo>
                <a:lnTo>
                  <a:pt x="535568" y="0"/>
                </a:lnTo>
                <a:lnTo>
                  <a:pt x="535568" y="706385"/>
                </a:lnTo>
                <a:lnTo>
                  <a:pt x="0" y="7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551305" y="1127213"/>
            <a:ext cx="9522617" cy="8336048"/>
            <a:chOff x="0" y="0"/>
            <a:chExt cx="2508014" cy="21955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8014" cy="2195502"/>
            </a:xfrm>
            <a:custGeom>
              <a:avLst/>
              <a:gdLst/>
              <a:ahLst/>
              <a:cxnLst/>
              <a:rect r="r" b="b" t="t" l="l"/>
              <a:pathLst>
                <a:path h="2195502" w="2508014">
                  <a:moveTo>
                    <a:pt x="0" y="0"/>
                  </a:moveTo>
                  <a:lnTo>
                    <a:pt x="2508014" y="0"/>
                  </a:lnTo>
                  <a:lnTo>
                    <a:pt x="2508014" y="2195502"/>
                  </a:lnTo>
                  <a:lnTo>
                    <a:pt x="0" y="2195502"/>
                  </a:lnTo>
                  <a:close/>
                </a:path>
              </a:pathLst>
            </a:custGeom>
            <a:solidFill>
              <a:srgbClr val="FEFF99"/>
            </a:solidFill>
            <a:ln w="95250" cap="sq">
              <a:solidFill>
                <a:srgbClr val="CCCCCC"/>
              </a:solidFill>
              <a:prstDash val="sysDot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508014" cy="2252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665121" y="666537"/>
            <a:ext cx="724326" cy="724326"/>
          </a:xfrm>
          <a:custGeom>
            <a:avLst/>
            <a:gdLst/>
            <a:ahLst/>
            <a:cxnLst/>
            <a:rect r="r" b="b" t="t" l="l"/>
            <a:pathLst>
              <a:path h="724326" w="724326">
                <a:moveTo>
                  <a:pt x="0" y="0"/>
                </a:moveTo>
                <a:lnTo>
                  <a:pt x="724325" y="0"/>
                </a:lnTo>
                <a:lnTo>
                  <a:pt x="724325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32952" y="368394"/>
            <a:ext cx="829324" cy="1774818"/>
          </a:xfrm>
          <a:custGeom>
            <a:avLst/>
            <a:gdLst/>
            <a:ahLst/>
            <a:cxnLst/>
            <a:rect r="r" b="b" t="t" l="l"/>
            <a:pathLst>
              <a:path h="1774818" w="829324">
                <a:moveTo>
                  <a:pt x="0" y="0"/>
                </a:moveTo>
                <a:lnTo>
                  <a:pt x="829324" y="0"/>
                </a:lnTo>
                <a:lnTo>
                  <a:pt x="829324" y="1774819"/>
                </a:lnTo>
                <a:lnTo>
                  <a:pt x="0" y="1774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7625919"/>
            <a:ext cx="1632381" cy="1632381"/>
          </a:xfrm>
          <a:custGeom>
            <a:avLst/>
            <a:gdLst/>
            <a:ahLst/>
            <a:cxnLst/>
            <a:rect r="r" b="b" t="t" l="l"/>
            <a:pathLst>
              <a:path h="1632381" w="1632381">
                <a:moveTo>
                  <a:pt x="0" y="0"/>
                </a:moveTo>
                <a:lnTo>
                  <a:pt x="1632381" y="0"/>
                </a:lnTo>
                <a:lnTo>
                  <a:pt x="1632381" y="1632381"/>
                </a:lnTo>
                <a:lnTo>
                  <a:pt x="0" y="16323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261559" y="8008191"/>
            <a:ext cx="1624727" cy="1583370"/>
          </a:xfrm>
          <a:custGeom>
            <a:avLst/>
            <a:gdLst/>
            <a:ahLst/>
            <a:cxnLst/>
            <a:rect r="r" b="b" t="t" l="l"/>
            <a:pathLst>
              <a:path h="1583370" w="1624727">
                <a:moveTo>
                  <a:pt x="0" y="0"/>
                </a:moveTo>
                <a:lnTo>
                  <a:pt x="1624727" y="0"/>
                </a:lnTo>
                <a:lnTo>
                  <a:pt x="1624727" y="1583371"/>
                </a:lnTo>
                <a:lnTo>
                  <a:pt x="0" y="15833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30424" y="2642842"/>
            <a:ext cx="5602528" cy="185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600">
                <a:solidFill>
                  <a:srgbClr val="000000"/>
                </a:solidFill>
                <a:latin typeface="Retropix"/>
              </a:rPr>
              <a:t>Licenciranje i Registracija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62276" y="2260409"/>
            <a:ext cx="8602845" cy="3037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1681" indent="-330840" lvl="1">
              <a:lnSpc>
                <a:spcPts val="4811"/>
              </a:lnSpc>
              <a:buFont typeface="Arial"/>
              <a:buChar char="•"/>
            </a:pPr>
            <a:r>
              <a:rPr lang="en-US" sz="3064">
                <a:solidFill>
                  <a:srgbClr val="000000"/>
                </a:solidFill>
                <a:latin typeface="Arimo"/>
              </a:rPr>
              <a:t>Vlada određuje koje radio i televizijske stanice mogu dobiti frekvenciju za emitovanje</a:t>
            </a:r>
          </a:p>
          <a:p>
            <a:pPr algn="just" marL="661681" indent="-330840" lvl="1">
              <a:lnSpc>
                <a:spcPts val="4811"/>
              </a:lnSpc>
              <a:buFont typeface="Arial"/>
              <a:buChar char="•"/>
            </a:pPr>
            <a:r>
              <a:rPr lang="en-US" sz="3064">
                <a:solidFill>
                  <a:srgbClr val="000000"/>
                </a:solidFill>
                <a:latin typeface="Arimo"/>
              </a:rPr>
              <a:t>Ovo omogućava </a:t>
            </a:r>
            <a:r>
              <a:rPr lang="en-US" sz="3064">
                <a:solidFill>
                  <a:srgbClr val="000000"/>
                </a:solidFill>
                <a:latin typeface="Arimo Bold"/>
              </a:rPr>
              <a:t>indirektnu kontrolu</a:t>
            </a:r>
            <a:r>
              <a:rPr lang="en-US" sz="3064">
                <a:solidFill>
                  <a:srgbClr val="000000"/>
                </a:solidFill>
                <a:latin typeface="Arimo"/>
              </a:rPr>
              <a:t> nad sadržajem</a:t>
            </a:r>
          </a:p>
          <a:p>
            <a:pPr algn="l">
              <a:lnSpc>
                <a:spcPts val="4811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90554" y="147547"/>
            <a:ext cx="8235965" cy="8235965"/>
            <a:chOff x="0" y="0"/>
            <a:chExt cx="10981286" cy="109812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81286" cy="10981286"/>
            </a:xfrm>
            <a:custGeom>
              <a:avLst/>
              <a:gdLst/>
              <a:ahLst/>
              <a:cxnLst/>
              <a:rect r="r" b="b" t="t" l="l"/>
              <a:pathLst>
                <a:path h="10981286" w="10981286">
                  <a:moveTo>
                    <a:pt x="0" y="0"/>
                  </a:moveTo>
                  <a:lnTo>
                    <a:pt x="10981286" y="0"/>
                  </a:lnTo>
                  <a:lnTo>
                    <a:pt x="10981286" y="10981286"/>
                  </a:lnTo>
                  <a:lnTo>
                    <a:pt x="0" y="10981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011094" y="344765"/>
              <a:ext cx="533663" cy="516198"/>
            </a:xfrm>
            <a:custGeom>
              <a:avLst/>
              <a:gdLst/>
              <a:ahLst/>
              <a:cxnLst/>
              <a:rect r="r" b="b" t="t" l="l"/>
              <a:pathLst>
                <a:path h="516198" w="533663">
                  <a:moveTo>
                    <a:pt x="0" y="0"/>
                  </a:moveTo>
                  <a:lnTo>
                    <a:pt x="533663" y="0"/>
                  </a:lnTo>
                  <a:lnTo>
                    <a:pt x="533663" y="516198"/>
                  </a:lnTo>
                  <a:lnTo>
                    <a:pt x="0" y="516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73465" y="330459"/>
            <a:ext cx="8235965" cy="8235965"/>
            <a:chOff x="0" y="0"/>
            <a:chExt cx="10981286" cy="109812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81286" cy="10981286"/>
            </a:xfrm>
            <a:custGeom>
              <a:avLst/>
              <a:gdLst/>
              <a:ahLst/>
              <a:cxnLst/>
              <a:rect r="r" b="b" t="t" l="l"/>
              <a:pathLst>
                <a:path h="10981286" w="10981286">
                  <a:moveTo>
                    <a:pt x="0" y="0"/>
                  </a:moveTo>
                  <a:lnTo>
                    <a:pt x="10981286" y="0"/>
                  </a:lnTo>
                  <a:lnTo>
                    <a:pt x="10981286" y="10981286"/>
                  </a:lnTo>
                  <a:lnTo>
                    <a:pt x="0" y="10981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011094" y="344765"/>
              <a:ext cx="533663" cy="516198"/>
            </a:xfrm>
            <a:custGeom>
              <a:avLst/>
              <a:gdLst/>
              <a:ahLst/>
              <a:cxnLst/>
              <a:rect r="r" b="b" t="t" l="l"/>
              <a:pathLst>
                <a:path h="516198" w="533663">
                  <a:moveTo>
                    <a:pt x="0" y="0"/>
                  </a:moveTo>
                  <a:lnTo>
                    <a:pt x="533663" y="0"/>
                  </a:lnTo>
                  <a:lnTo>
                    <a:pt x="533663" y="516198"/>
                  </a:lnTo>
                  <a:lnTo>
                    <a:pt x="0" y="516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256377" y="513370"/>
            <a:ext cx="8235965" cy="8235965"/>
            <a:chOff x="0" y="0"/>
            <a:chExt cx="10981286" cy="109812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81286" cy="10981286"/>
            </a:xfrm>
            <a:custGeom>
              <a:avLst/>
              <a:gdLst/>
              <a:ahLst/>
              <a:cxnLst/>
              <a:rect r="r" b="b" t="t" l="l"/>
              <a:pathLst>
                <a:path h="10981286" w="10981286">
                  <a:moveTo>
                    <a:pt x="0" y="0"/>
                  </a:moveTo>
                  <a:lnTo>
                    <a:pt x="10981286" y="0"/>
                  </a:lnTo>
                  <a:lnTo>
                    <a:pt x="10981286" y="10981286"/>
                  </a:lnTo>
                  <a:lnTo>
                    <a:pt x="0" y="10981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011094" y="344765"/>
              <a:ext cx="533663" cy="516198"/>
            </a:xfrm>
            <a:custGeom>
              <a:avLst/>
              <a:gdLst/>
              <a:ahLst/>
              <a:cxnLst/>
              <a:rect r="r" b="b" t="t" l="l"/>
              <a:pathLst>
                <a:path h="516198" w="533663">
                  <a:moveTo>
                    <a:pt x="0" y="0"/>
                  </a:moveTo>
                  <a:lnTo>
                    <a:pt x="533663" y="0"/>
                  </a:lnTo>
                  <a:lnTo>
                    <a:pt x="533663" y="516198"/>
                  </a:lnTo>
                  <a:lnTo>
                    <a:pt x="0" y="516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439288" y="696281"/>
            <a:ext cx="8235965" cy="8235965"/>
            <a:chOff x="0" y="0"/>
            <a:chExt cx="10981286" cy="109812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981286" cy="10981286"/>
            </a:xfrm>
            <a:custGeom>
              <a:avLst/>
              <a:gdLst/>
              <a:ahLst/>
              <a:cxnLst/>
              <a:rect r="r" b="b" t="t" l="l"/>
              <a:pathLst>
                <a:path h="10981286" w="10981286">
                  <a:moveTo>
                    <a:pt x="0" y="0"/>
                  </a:moveTo>
                  <a:lnTo>
                    <a:pt x="10981286" y="0"/>
                  </a:lnTo>
                  <a:lnTo>
                    <a:pt x="10981286" y="10981286"/>
                  </a:lnTo>
                  <a:lnTo>
                    <a:pt x="0" y="10981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011094" y="344765"/>
              <a:ext cx="533663" cy="516198"/>
            </a:xfrm>
            <a:custGeom>
              <a:avLst/>
              <a:gdLst/>
              <a:ahLst/>
              <a:cxnLst/>
              <a:rect r="r" b="b" t="t" l="l"/>
              <a:pathLst>
                <a:path h="516198" w="533663">
                  <a:moveTo>
                    <a:pt x="0" y="0"/>
                  </a:moveTo>
                  <a:lnTo>
                    <a:pt x="533663" y="0"/>
                  </a:lnTo>
                  <a:lnTo>
                    <a:pt x="533663" y="516198"/>
                  </a:lnTo>
                  <a:lnTo>
                    <a:pt x="0" y="516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37414" y="888346"/>
            <a:ext cx="7872672" cy="240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9"/>
              </a:lnSpc>
            </a:pPr>
            <a:r>
              <a:rPr lang="en-US" sz="8629">
                <a:solidFill>
                  <a:srgbClr val="FFFFFF"/>
                </a:solidFill>
                <a:latin typeface="Retropix"/>
              </a:rPr>
              <a:t>AUTOCENZURA (SAMOCENZURA)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9052698"/>
            <a:ext cx="18288000" cy="1234302"/>
            <a:chOff x="0" y="0"/>
            <a:chExt cx="4816593" cy="3250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16592" cy="325084"/>
            </a:xfrm>
            <a:custGeom>
              <a:avLst/>
              <a:gdLst/>
              <a:ahLst/>
              <a:cxnLst/>
              <a:rect r="r" b="b" t="t" l="l"/>
              <a:pathLst>
                <a:path h="325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816593" cy="3631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37414" y="9267586"/>
            <a:ext cx="804526" cy="804526"/>
            <a:chOff x="0" y="0"/>
            <a:chExt cx="1072702" cy="10727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72702" cy="1072702"/>
            </a:xfrm>
            <a:custGeom>
              <a:avLst/>
              <a:gdLst/>
              <a:ahLst/>
              <a:cxnLst/>
              <a:rect r="r" b="b" t="t" l="l"/>
              <a:pathLst>
                <a:path h="1072702" w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8445" y="150016"/>
              <a:ext cx="755811" cy="772669"/>
            </a:xfrm>
            <a:custGeom>
              <a:avLst/>
              <a:gdLst/>
              <a:ahLst/>
              <a:cxnLst/>
              <a:rect r="r" b="b" t="t" l="l"/>
              <a:pathLst>
                <a:path h="772669" w="755811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423082" y="9291263"/>
            <a:ext cx="807064" cy="757173"/>
          </a:xfrm>
          <a:custGeom>
            <a:avLst/>
            <a:gdLst/>
            <a:ahLst/>
            <a:cxnLst/>
            <a:rect r="r" b="b" t="t" l="l"/>
            <a:pathLst>
              <a:path h="757173" w="807064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395752" y="9327294"/>
            <a:ext cx="662689" cy="685111"/>
          </a:xfrm>
          <a:custGeom>
            <a:avLst/>
            <a:gdLst/>
            <a:ahLst/>
            <a:cxnLst/>
            <a:rect r="r" b="b" t="t" l="l"/>
            <a:pathLst>
              <a:path h="685111" w="662689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062279" y="9335724"/>
            <a:ext cx="668249" cy="668249"/>
          </a:xfrm>
          <a:custGeom>
            <a:avLst/>
            <a:gdLst/>
            <a:ahLst/>
            <a:cxnLst/>
            <a:rect r="r" b="b" t="t" l="l"/>
            <a:pathLst>
              <a:path h="668249" w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224046" y="9309278"/>
            <a:ext cx="672629" cy="721142"/>
          </a:xfrm>
          <a:custGeom>
            <a:avLst/>
            <a:gdLst/>
            <a:ahLst/>
            <a:cxnLst/>
            <a:rect r="r" b="b" t="t" l="l"/>
            <a:pathLst>
              <a:path h="721142" w="672629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877084" y="9291263"/>
            <a:ext cx="905315" cy="757173"/>
          </a:xfrm>
          <a:custGeom>
            <a:avLst/>
            <a:gdLst/>
            <a:ahLst/>
            <a:cxnLst/>
            <a:rect r="r" b="b" t="t" l="l"/>
            <a:pathLst>
              <a:path h="757173" w="905315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5109868" y="9297158"/>
            <a:ext cx="2801811" cy="712035"/>
            <a:chOff x="0" y="0"/>
            <a:chExt cx="737925" cy="18753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37925" cy="187532"/>
            </a:xfrm>
            <a:custGeom>
              <a:avLst/>
              <a:gdLst/>
              <a:ahLst/>
              <a:cxnLst/>
              <a:rect r="r" b="b" t="t" l="l"/>
              <a:pathLst>
                <a:path h="187532" w="737925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737925" cy="254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>
                  <a:solidFill>
                    <a:srgbClr val="000000"/>
                  </a:solidFill>
                  <a:latin typeface="Retropix Bold"/>
                  <a:hlinkClick r:id="rId20" action="ppaction://hlinksldjump"/>
                </a:rPr>
                <a:t>Back to Agenda Page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7383141" y="3037699"/>
            <a:ext cx="484735" cy="825401"/>
          </a:xfrm>
          <a:custGeom>
            <a:avLst/>
            <a:gdLst/>
            <a:ahLst/>
            <a:cxnLst/>
            <a:rect r="r" b="b" t="t" l="l"/>
            <a:pathLst>
              <a:path h="825401" w="484735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9716265" y="3393250"/>
            <a:ext cx="7316188" cy="2230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0943" indent="-275472" lvl="1">
              <a:lnSpc>
                <a:spcPts val="3572"/>
              </a:lnSpc>
              <a:buFont typeface="Arial"/>
              <a:buChar char="•"/>
            </a:pPr>
            <a:r>
              <a:rPr lang="en-US" sz="2551">
                <a:solidFill>
                  <a:srgbClr val="000000"/>
                </a:solidFill>
                <a:latin typeface="Public Sans"/>
              </a:rPr>
              <a:t>Cenzura iz</a:t>
            </a:r>
            <a:r>
              <a:rPr lang="en-US" sz="2551">
                <a:solidFill>
                  <a:srgbClr val="000000"/>
                </a:solidFill>
                <a:latin typeface="Public Sans Bold"/>
              </a:rPr>
              <a:t> straha ili poštovanja</a:t>
            </a:r>
            <a:r>
              <a:rPr lang="en-US" sz="2551">
                <a:solidFill>
                  <a:srgbClr val="000000"/>
                </a:solidFill>
                <a:latin typeface="Public Sans"/>
              </a:rPr>
              <a:t> prema senzibilitetu ili preferencijama  drugih</a:t>
            </a:r>
          </a:p>
          <a:p>
            <a:pPr algn="l">
              <a:lnSpc>
                <a:spcPts val="3572"/>
              </a:lnSpc>
            </a:pPr>
          </a:p>
          <a:p>
            <a:pPr algn="l" marL="550943" indent="-275472" lvl="1">
              <a:lnSpc>
                <a:spcPts val="3572"/>
              </a:lnSpc>
              <a:buFont typeface="Arial"/>
              <a:buChar char="•"/>
            </a:pPr>
            <a:r>
              <a:rPr lang="en-US" sz="2551">
                <a:solidFill>
                  <a:srgbClr val="000000"/>
                </a:solidFill>
                <a:latin typeface="Public Sans Bold"/>
              </a:rPr>
              <a:t>B</a:t>
            </a:r>
            <a:r>
              <a:rPr lang="en-US" sz="2551">
                <a:solidFill>
                  <a:srgbClr val="000000"/>
                </a:solidFill>
                <a:latin typeface="Public Sans Bold"/>
              </a:rPr>
              <a:t>ez otvorenog pritiska</a:t>
            </a:r>
            <a:r>
              <a:rPr lang="en-US" sz="2551">
                <a:solidFill>
                  <a:srgbClr val="000000"/>
                </a:solidFill>
                <a:latin typeface="Public Sans"/>
              </a:rPr>
              <a:t> bilo koje određene strane ili institucije vlasti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2926665" y="2280029"/>
            <a:ext cx="895387" cy="869340"/>
          </a:xfrm>
          <a:custGeom>
            <a:avLst/>
            <a:gdLst/>
            <a:ahLst/>
            <a:cxnLst/>
            <a:rect r="r" b="b" t="t" l="l"/>
            <a:pathLst>
              <a:path h="869340" w="895387">
                <a:moveTo>
                  <a:pt x="0" y="0"/>
                </a:moveTo>
                <a:lnTo>
                  <a:pt x="895388" y="0"/>
                </a:lnTo>
                <a:lnTo>
                  <a:pt x="895388" y="869340"/>
                </a:lnTo>
                <a:lnTo>
                  <a:pt x="0" y="86934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4140" y="4218986"/>
            <a:ext cx="3693977" cy="1846988"/>
          </a:xfrm>
          <a:custGeom>
            <a:avLst/>
            <a:gdLst/>
            <a:ahLst/>
            <a:cxnLst/>
            <a:rect r="r" b="b" t="t" l="l"/>
            <a:pathLst>
              <a:path h="1846988" w="3693977">
                <a:moveTo>
                  <a:pt x="0" y="0"/>
                </a:moveTo>
                <a:lnTo>
                  <a:pt x="3693977" y="0"/>
                </a:lnTo>
                <a:lnTo>
                  <a:pt x="3693977" y="1846988"/>
                </a:lnTo>
                <a:lnTo>
                  <a:pt x="0" y="1846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7130" y="4705653"/>
            <a:ext cx="3693977" cy="1846988"/>
          </a:xfrm>
          <a:custGeom>
            <a:avLst/>
            <a:gdLst/>
            <a:ahLst/>
            <a:cxnLst/>
            <a:rect r="r" b="b" t="t" l="l"/>
            <a:pathLst>
              <a:path h="1846988" w="3693977">
                <a:moveTo>
                  <a:pt x="0" y="0"/>
                </a:moveTo>
                <a:lnTo>
                  <a:pt x="3693977" y="0"/>
                </a:lnTo>
                <a:lnTo>
                  <a:pt x="3693977" y="1846988"/>
                </a:lnTo>
                <a:lnTo>
                  <a:pt x="0" y="184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52298" y="4218986"/>
            <a:ext cx="3693977" cy="1846988"/>
          </a:xfrm>
          <a:custGeom>
            <a:avLst/>
            <a:gdLst/>
            <a:ahLst/>
            <a:cxnLst/>
            <a:rect r="r" b="b" t="t" l="l"/>
            <a:pathLst>
              <a:path h="1846988" w="3693977">
                <a:moveTo>
                  <a:pt x="0" y="0"/>
                </a:moveTo>
                <a:lnTo>
                  <a:pt x="3693977" y="0"/>
                </a:lnTo>
                <a:lnTo>
                  <a:pt x="3693977" y="1846988"/>
                </a:lnTo>
                <a:lnTo>
                  <a:pt x="0" y="1846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38399" y="4708067"/>
            <a:ext cx="3693977" cy="1846988"/>
          </a:xfrm>
          <a:custGeom>
            <a:avLst/>
            <a:gdLst/>
            <a:ahLst/>
            <a:cxnLst/>
            <a:rect r="r" b="b" t="t" l="l"/>
            <a:pathLst>
              <a:path h="1846988" w="3693977">
                <a:moveTo>
                  <a:pt x="0" y="0"/>
                </a:moveTo>
                <a:lnTo>
                  <a:pt x="3693977" y="0"/>
                </a:lnTo>
                <a:lnTo>
                  <a:pt x="3693977" y="1846989"/>
                </a:lnTo>
                <a:lnTo>
                  <a:pt x="0" y="184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23567" y="4218986"/>
            <a:ext cx="3693977" cy="1846988"/>
          </a:xfrm>
          <a:custGeom>
            <a:avLst/>
            <a:gdLst/>
            <a:ahLst/>
            <a:cxnLst/>
            <a:rect r="r" b="b" t="t" l="l"/>
            <a:pathLst>
              <a:path h="1846988" w="3693977">
                <a:moveTo>
                  <a:pt x="0" y="0"/>
                </a:moveTo>
                <a:lnTo>
                  <a:pt x="3693977" y="0"/>
                </a:lnTo>
                <a:lnTo>
                  <a:pt x="3693977" y="1846988"/>
                </a:lnTo>
                <a:lnTo>
                  <a:pt x="0" y="1846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09668" y="4705653"/>
            <a:ext cx="3693977" cy="1846988"/>
          </a:xfrm>
          <a:custGeom>
            <a:avLst/>
            <a:gdLst/>
            <a:ahLst/>
            <a:cxnLst/>
            <a:rect r="r" b="b" t="t" l="l"/>
            <a:pathLst>
              <a:path h="1846988" w="3693977">
                <a:moveTo>
                  <a:pt x="0" y="0"/>
                </a:moveTo>
                <a:lnTo>
                  <a:pt x="3693976" y="0"/>
                </a:lnTo>
                <a:lnTo>
                  <a:pt x="3693976" y="1846988"/>
                </a:lnTo>
                <a:lnTo>
                  <a:pt x="0" y="184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4881163" y="0"/>
            <a:ext cx="25890483" cy="795781"/>
            <a:chOff x="0" y="0"/>
            <a:chExt cx="34520644" cy="106104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4520644" cy="1061041"/>
              <a:chOff x="0" y="0"/>
              <a:chExt cx="6818893" cy="20958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818892" cy="209588"/>
              </a:xfrm>
              <a:custGeom>
                <a:avLst/>
                <a:gdLst/>
                <a:ahLst/>
                <a:cxnLst/>
                <a:rect r="r" b="b" t="t" l="l"/>
                <a:pathLst>
                  <a:path h="209588" w="6818892">
                    <a:moveTo>
                      <a:pt x="0" y="0"/>
                    </a:moveTo>
                    <a:lnTo>
                      <a:pt x="6818892" y="0"/>
                    </a:lnTo>
                    <a:lnTo>
                      <a:pt x="6818892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067A7B"/>
              </a:solidFill>
              <a:ln w="95250" cap="sq">
                <a:solidFill>
                  <a:srgbClr val="067A7B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6818893" cy="25721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544405" y="269112"/>
              <a:ext cx="33431833" cy="513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Razlozi za samocenzuru • Razlozi za samocenzuru • Razlozi za samocenzuru •Razlozi za samocenzuru • Razlozi za samocenzuru • Razlozi za samocenzuru •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46604" y="5084286"/>
            <a:ext cx="3135029" cy="142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Retropix"/>
              </a:rPr>
              <a:t>Strah da budemo odbačeni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3231" y="6976628"/>
            <a:ext cx="3321775" cy="159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>
                <a:solidFill>
                  <a:srgbClr val="000000"/>
                </a:solidFill>
                <a:latin typeface="Public Sans"/>
              </a:rPr>
              <a:t>Ljudi ne dele sve svoje stavove na društvenim mrežama da bi izbegli </a:t>
            </a:r>
            <a:r>
              <a:rPr lang="en-US" sz="2250">
                <a:solidFill>
                  <a:srgbClr val="000000"/>
                </a:solidFill>
                <a:latin typeface="Public Sans Bold"/>
              </a:rPr>
              <a:t>osudu društva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11246" y="5238330"/>
            <a:ext cx="2948283" cy="110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8"/>
              </a:lnSpc>
            </a:pPr>
            <a:r>
              <a:rPr lang="en-US" sz="3938">
                <a:solidFill>
                  <a:srgbClr val="000000"/>
                </a:solidFill>
                <a:latin typeface="Retropix"/>
              </a:rPr>
              <a:t>Prikladnost i humanost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24500" y="6979043"/>
            <a:ext cx="3321775" cy="1990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>
                <a:solidFill>
                  <a:srgbClr val="000000"/>
                </a:solidFill>
                <a:latin typeface="Public Sans Bold"/>
              </a:rPr>
              <a:t>Vesti </a:t>
            </a:r>
            <a:r>
              <a:rPr lang="en-US" sz="2250">
                <a:solidFill>
                  <a:srgbClr val="000000"/>
                </a:solidFill>
                <a:latin typeface="Public Sans"/>
              </a:rPr>
              <a:t>cesto ne dele previse detalja ili slika pri izveštavanju o ubistvima, ratu, terorističkim napadima...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82515" y="5153750"/>
            <a:ext cx="2948283" cy="128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4"/>
              </a:lnSpc>
            </a:pPr>
            <a:r>
              <a:rPr lang="en-US" sz="4594">
                <a:solidFill>
                  <a:srgbClr val="000000"/>
                </a:solidFill>
                <a:latin typeface="Retropix"/>
              </a:rPr>
              <a:t>Politički razlozi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95768" y="6957578"/>
            <a:ext cx="3321775" cy="45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2"/>
              </a:lnSpc>
            </a:pPr>
            <a:r>
              <a:rPr lang="en-US" sz="2587">
                <a:solidFill>
                  <a:srgbClr val="000000"/>
                </a:solidFill>
                <a:latin typeface="Public Sans"/>
              </a:rPr>
              <a:t>U medijima, u </a:t>
            </a:r>
            <a:r>
              <a:rPr lang="en-US" sz="2587">
                <a:solidFill>
                  <a:srgbClr val="000000"/>
                </a:solidFill>
                <a:latin typeface="Public Sans Bold"/>
              </a:rPr>
              <a:t>nauci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-4942285" y="9640241"/>
            <a:ext cx="25951604" cy="1110106"/>
            <a:chOff x="0" y="0"/>
            <a:chExt cx="34602139" cy="1480141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34602139" cy="1480141"/>
              <a:chOff x="0" y="0"/>
              <a:chExt cx="6834990" cy="29237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834991" cy="292374"/>
              </a:xfrm>
              <a:custGeom>
                <a:avLst/>
                <a:gdLst/>
                <a:ahLst/>
                <a:cxnLst/>
                <a:rect r="r" b="b" t="t" l="l"/>
                <a:pathLst>
                  <a:path h="292374" w="6834991">
                    <a:moveTo>
                      <a:pt x="0" y="0"/>
                    </a:moveTo>
                    <a:lnTo>
                      <a:pt x="6834991" y="0"/>
                    </a:lnTo>
                    <a:lnTo>
                      <a:pt x="6834991" y="292374"/>
                    </a:lnTo>
                    <a:lnTo>
                      <a:pt x="0" y="292374"/>
                    </a:lnTo>
                    <a:close/>
                  </a:path>
                </a:pathLst>
              </a:custGeom>
              <a:solidFill>
                <a:srgbClr val="067A7B"/>
              </a:solidFill>
              <a:ln w="95250" cap="sq">
                <a:solidFill>
                  <a:srgbClr val="067A7B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6834990" cy="339999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545691" y="269112"/>
              <a:ext cx="33510758" cy="932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Razlozi za samocenzuru • Razlozi za samocenzuru • Razlozi za samocenzuru •Razlozi za samocenzuru • Razlozi za samocenzuru • Razlozi za samocenzuru •</a:t>
              </a:r>
            </a:p>
            <a:p>
              <a:pPr algn="ctr">
                <a:lnSpc>
                  <a:spcPts val="249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006025" y="6251671"/>
            <a:ext cx="353504" cy="601941"/>
          </a:xfrm>
          <a:custGeom>
            <a:avLst/>
            <a:gdLst/>
            <a:ahLst/>
            <a:cxnLst/>
            <a:rect r="r" b="b" t="t" l="l"/>
            <a:pathLst>
              <a:path h="601941" w="353504">
                <a:moveTo>
                  <a:pt x="0" y="0"/>
                </a:moveTo>
                <a:lnTo>
                  <a:pt x="353504" y="0"/>
                </a:lnTo>
                <a:lnTo>
                  <a:pt x="353504" y="601941"/>
                </a:lnTo>
                <a:lnTo>
                  <a:pt x="0" y="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991704" y="1323237"/>
            <a:ext cx="14235927" cy="1971823"/>
            <a:chOff x="0" y="0"/>
            <a:chExt cx="3749380" cy="51932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749380" cy="519328"/>
            </a:xfrm>
            <a:custGeom>
              <a:avLst/>
              <a:gdLst/>
              <a:ahLst/>
              <a:cxnLst/>
              <a:rect r="r" b="b" t="t" l="l"/>
              <a:pathLst>
                <a:path h="519328" w="3749380">
                  <a:moveTo>
                    <a:pt x="0" y="0"/>
                  </a:moveTo>
                  <a:lnTo>
                    <a:pt x="3749380" y="0"/>
                  </a:lnTo>
                  <a:lnTo>
                    <a:pt x="3749380" y="519328"/>
                  </a:lnTo>
                  <a:lnTo>
                    <a:pt x="0" y="519328"/>
                  </a:lnTo>
                  <a:close/>
                </a:path>
              </a:pathLst>
            </a:custGeom>
            <a:solidFill>
              <a:srgbClr val="FEFF99"/>
            </a:solidFill>
            <a:ln w="95250" cap="sq">
              <a:solidFill>
                <a:srgbClr val="CCCCCC"/>
              </a:solidFill>
              <a:prstDash val="sysDot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3749380" cy="557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4003823" y="1784634"/>
            <a:ext cx="10583889" cy="103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Retropix"/>
              </a:rPr>
              <a:t>Razlozi za samocenzuru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3184644" y="4258783"/>
            <a:ext cx="3693977" cy="1846988"/>
          </a:xfrm>
          <a:custGeom>
            <a:avLst/>
            <a:gdLst/>
            <a:ahLst/>
            <a:cxnLst/>
            <a:rect r="r" b="b" t="t" l="l"/>
            <a:pathLst>
              <a:path h="1846988" w="3693977">
                <a:moveTo>
                  <a:pt x="0" y="0"/>
                </a:moveTo>
                <a:lnTo>
                  <a:pt x="3693977" y="0"/>
                </a:lnTo>
                <a:lnTo>
                  <a:pt x="3693977" y="1846988"/>
                </a:lnTo>
                <a:lnTo>
                  <a:pt x="0" y="1846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370745" y="4747865"/>
            <a:ext cx="3693977" cy="1846988"/>
          </a:xfrm>
          <a:custGeom>
            <a:avLst/>
            <a:gdLst/>
            <a:ahLst/>
            <a:cxnLst/>
            <a:rect r="r" b="b" t="t" l="l"/>
            <a:pathLst>
              <a:path h="1846988" w="3693977">
                <a:moveTo>
                  <a:pt x="0" y="0"/>
                </a:moveTo>
                <a:lnTo>
                  <a:pt x="3693977" y="0"/>
                </a:lnTo>
                <a:lnTo>
                  <a:pt x="3693977" y="1846988"/>
                </a:lnTo>
                <a:lnTo>
                  <a:pt x="0" y="184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3557491" y="5238330"/>
            <a:ext cx="3321130" cy="110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8"/>
              </a:lnSpc>
            </a:pPr>
            <a:r>
              <a:rPr lang="en-US" sz="3938">
                <a:solidFill>
                  <a:srgbClr val="000000"/>
                </a:solidFill>
                <a:latin typeface="Retropix"/>
              </a:rPr>
              <a:t>Zloupotreba informacija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556845" y="7018840"/>
            <a:ext cx="3321775" cy="397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sz="2350">
                <a:solidFill>
                  <a:srgbClr val="000000"/>
                </a:solidFill>
                <a:latin typeface="Public Sans"/>
              </a:rPr>
              <a:t>Nuklearna fisija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6338371" y="6291468"/>
            <a:ext cx="353504" cy="601941"/>
          </a:xfrm>
          <a:custGeom>
            <a:avLst/>
            <a:gdLst/>
            <a:ahLst/>
            <a:cxnLst/>
            <a:rect r="r" b="b" t="t" l="l"/>
            <a:pathLst>
              <a:path h="601941" w="353504">
                <a:moveTo>
                  <a:pt x="0" y="0"/>
                </a:moveTo>
                <a:lnTo>
                  <a:pt x="353504" y="0"/>
                </a:lnTo>
                <a:lnTo>
                  <a:pt x="353504" y="601941"/>
                </a:lnTo>
                <a:lnTo>
                  <a:pt x="0" y="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6736" y="-5817236"/>
            <a:ext cx="21921472" cy="21921472"/>
          </a:xfrm>
          <a:custGeom>
            <a:avLst/>
            <a:gdLst/>
            <a:ahLst/>
            <a:cxnLst/>
            <a:rect r="r" b="b" t="t" l="l"/>
            <a:pathLst>
              <a:path h="21921472" w="21921472">
                <a:moveTo>
                  <a:pt x="0" y="0"/>
                </a:moveTo>
                <a:lnTo>
                  <a:pt x="21921472" y="0"/>
                </a:lnTo>
                <a:lnTo>
                  <a:pt x="21921472" y="21921472"/>
                </a:lnTo>
                <a:lnTo>
                  <a:pt x="0" y="21921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36596" y="1839339"/>
            <a:ext cx="14235927" cy="6629441"/>
            <a:chOff x="0" y="0"/>
            <a:chExt cx="3749380" cy="17460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9380" cy="1746026"/>
            </a:xfrm>
            <a:custGeom>
              <a:avLst/>
              <a:gdLst/>
              <a:ahLst/>
              <a:cxnLst/>
              <a:rect r="r" b="b" t="t" l="l"/>
              <a:pathLst>
                <a:path h="1746026" w="3749380">
                  <a:moveTo>
                    <a:pt x="0" y="0"/>
                  </a:moveTo>
                  <a:lnTo>
                    <a:pt x="3749380" y="0"/>
                  </a:lnTo>
                  <a:lnTo>
                    <a:pt x="3749380" y="1746026"/>
                  </a:lnTo>
                  <a:lnTo>
                    <a:pt x="0" y="1746026"/>
                  </a:lnTo>
                  <a:close/>
                </a:path>
              </a:pathLst>
            </a:custGeom>
            <a:solidFill>
              <a:srgbClr val="FEFF99"/>
            </a:solidFill>
            <a:ln w="95250" cap="sq">
              <a:solidFill>
                <a:srgbClr val="CCCCCC"/>
              </a:solidFill>
              <a:prstDash val="sysDot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49380" cy="1784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523801" y="0"/>
            <a:ext cx="22113176" cy="795781"/>
            <a:chOff x="0" y="0"/>
            <a:chExt cx="29484235" cy="106104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9484235" cy="1061041"/>
              <a:chOff x="0" y="0"/>
              <a:chExt cx="5824046" cy="20958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824046" cy="209588"/>
              </a:xfrm>
              <a:custGeom>
                <a:avLst/>
                <a:gdLst/>
                <a:ahLst/>
                <a:cxnLst/>
                <a:rect r="r" b="b" t="t" l="l"/>
                <a:pathLst>
                  <a:path h="209588" w="5824046">
                    <a:moveTo>
                      <a:pt x="0" y="0"/>
                    </a:moveTo>
                    <a:lnTo>
                      <a:pt x="5824046" y="0"/>
                    </a:lnTo>
                    <a:lnTo>
                      <a:pt x="5824046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1818B7"/>
              </a:solidFill>
              <a:ln w="95250" cap="sq">
                <a:solidFill>
                  <a:srgbClr val="1818B7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5824046" cy="25721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464979" y="269112"/>
              <a:ext cx="28554277" cy="513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Cenzura na Internetu • Cenzura na Internetu • Cenzura na Internetu • Cenzura na Internetu • Cenzura na Internetu • Cenzura na Internetu •</a:t>
              </a:r>
              <a:r>
                <a:rPr lang="en-US" sz="2499">
                  <a:solidFill>
                    <a:srgbClr val="FFFFFF"/>
                  </a:solidFill>
                  <a:latin typeface="Retropix"/>
                </a:rPr>
                <a:t>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523801" y="9491219"/>
            <a:ext cx="23192986" cy="795781"/>
            <a:chOff x="0" y="0"/>
            <a:chExt cx="30923981" cy="106104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30923981" cy="1061041"/>
              <a:chOff x="0" y="0"/>
              <a:chExt cx="6108441" cy="20958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108441" cy="209588"/>
              </a:xfrm>
              <a:custGeom>
                <a:avLst/>
                <a:gdLst/>
                <a:ahLst/>
                <a:cxnLst/>
                <a:rect r="r" b="b" t="t" l="l"/>
                <a:pathLst>
                  <a:path h="209588" w="6108441">
                    <a:moveTo>
                      <a:pt x="0" y="0"/>
                    </a:moveTo>
                    <a:lnTo>
                      <a:pt x="6108441" y="0"/>
                    </a:lnTo>
                    <a:lnTo>
                      <a:pt x="6108441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1818B7"/>
              </a:solidFill>
              <a:ln w="95250" cap="sq">
                <a:solidFill>
                  <a:srgbClr val="1818B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6108441" cy="25721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87684" y="269112"/>
              <a:ext cx="29948612" cy="513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Cenzura na Internetu • Cenzura na Internetu • Cenzura na Internetu • Cenzura na Internetu • Cenzura na Internetu • Cenzura na Internetu •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07747" y="7165798"/>
            <a:ext cx="2801811" cy="712035"/>
            <a:chOff x="0" y="0"/>
            <a:chExt cx="737925" cy="1875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37925" cy="187532"/>
            </a:xfrm>
            <a:custGeom>
              <a:avLst/>
              <a:gdLst/>
              <a:ahLst/>
              <a:cxnLst/>
              <a:rect r="r" b="b" t="t" l="l"/>
              <a:pathLst>
                <a:path h="187532" w="737925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737925" cy="254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>
                  <a:solidFill>
                    <a:srgbClr val="000000"/>
                  </a:solidFill>
                  <a:latin typeface="Retropix Bold"/>
                  <a:hlinkClick r:id="rId4" action="ppaction://hlinksldjump"/>
                </a:rPr>
                <a:t>Back to Agenda Page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600318" y="4759728"/>
            <a:ext cx="1658982" cy="4147456"/>
            <a:chOff x="0" y="0"/>
            <a:chExt cx="2211976" cy="55299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105988" y="0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2211976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05988" y="2211976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105988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05988" y="1105988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3317965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05988" y="3317965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4423953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105988" y="4423953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284474" y="4613333"/>
              <a:ext cx="749016" cy="727227"/>
            </a:xfrm>
            <a:custGeom>
              <a:avLst/>
              <a:gdLst/>
              <a:ahLst/>
              <a:cxnLst/>
              <a:rect r="r" b="b" t="t" l="l"/>
              <a:pathLst>
                <a:path h="727227" w="749016">
                  <a:moveTo>
                    <a:pt x="0" y="0"/>
                  </a:moveTo>
                  <a:lnTo>
                    <a:pt x="749016" y="0"/>
                  </a:lnTo>
                  <a:lnTo>
                    <a:pt x="749016" y="727227"/>
                  </a:lnTo>
                  <a:lnTo>
                    <a:pt x="0" y="727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3207690">
            <a:off x="6778520" y="8056080"/>
            <a:ext cx="484735" cy="825401"/>
          </a:xfrm>
          <a:custGeom>
            <a:avLst/>
            <a:gdLst/>
            <a:ahLst/>
            <a:cxnLst/>
            <a:rect r="r" b="b" t="t" l="l"/>
            <a:pathLst>
              <a:path h="825401" w="484735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235587" y="4383955"/>
            <a:ext cx="635693" cy="654740"/>
          </a:xfrm>
          <a:custGeom>
            <a:avLst/>
            <a:gdLst/>
            <a:ahLst/>
            <a:cxnLst/>
            <a:rect r="r" b="b" t="t" l="l"/>
            <a:pathLst>
              <a:path h="654740" w="635693">
                <a:moveTo>
                  <a:pt x="0" y="0"/>
                </a:moveTo>
                <a:lnTo>
                  <a:pt x="635692" y="0"/>
                </a:lnTo>
                <a:lnTo>
                  <a:pt x="635692" y="654740"/>
                </a:lnTo>
                <a:lnTo>
                  <a:pt x="0" y="65474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474728" y="2252104"/>
            <a:ext cx="798979" cy="798979"/>
          </a:xfrm>
          <a:custGeom>
            <a:avLst/>
            <a:gdLst/>
            <a:ahLst/>
            <a:cxnLst/>
            <a:rect r="r" b="b" t="t" l="l"/>
            <a:pathLst>
              <a:path h="798979" w="798979">
                <a:moveTo>
                  <a:pt x="0" y="0"/>
                </a:moveTo>
                <a:lnTo>
                  <a:pt x="798979" y="0"/>
                </a:lnTo>
                <a:lnTo>
                  <a:pt x="798979" y="798979"/>
                </a:lnTo>
                <a:lnTo>
                  <a:pt x="0" y="79897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5023547" y="3876675"/>
            <a:ext cx="8240907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8999">
                <a:solidFill>
                  <a:srgbClr val="000000"/>
                </a:solidFill>
                <a:latin typeface="Retropix"/>
              </a:rPr>
              <a:t>Cenzura na Internetu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3344126" y="2353235"/>
            <a:ext cx="2527153" cy="473267"/>
          </a:xfrm>
          <a:custGeom>
            <a:avLst/>
            <a:gdLst/>
            <a:ahLst/>
            <a:cxnLst/>
            <a:rect r="r" b="b" t="t" l="l"/>
            <a:pathLst>
              <a:path h="473267" w="2527153">
                <a:moveTo>
                  <a:pt x="0" y="0"/>
                </a:moveTo>
                <a:lnTo>
                  <a:pt x="2527153" y="0"/>
                </a:lnTo>
                <a:lnTo>
                  <a:pt x="2527153" y="473266"/>
                </a:lnTo>
                <a:lnTo>
                  <a:pt x="0" y="47326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0403" y="323273"/>
            <a:ext cx="8370104" cy="8370104"/>
            <a:chOff x="0" y="0"/>
            <a:chExt cx="11160139" cy="111601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0139" cy="11160139"/>
            </a:xfrm>
            <a:custGeom>
              <a:avLst/>
              <a:gdLst/>
              <a:ahLst/>
              <a:cxnLst/>
              <a:rect r="r" b="b" t="t" l="l"/>
              <a:pathLst>
                <a:path h="11160139" w="11160139">
                  <a:moveTo>
                    <a:pt x="0" y="0"/>
                  </a:moveTo>
                  <a:lnTo>
                    <a:pt x="11160139" y="0"/>
                  </a:lnTo>
                  <a:lnTo>
                    <a:pt x="11160139" y="11160139"/>
                  </a:lnTo>
                  <a:lnTo>
                    <a:pt x="0" y="11160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174145" y="350381"/>
              <a:ext cx="542355" cy="524605"/>
            </a:xfrm>
            <a:custGeom>
              <a:avLst/>
              <a:gdLst/>
              <a:ahLst/>
              <a:cxnLst/>
              <a:rect r="r" b="b" t="t" l="l"/>
              <a:pathLst>
                <a:path h="524605" w="542355">
                  <a:moveTo>
                    <a:pt x="0" y="0"/>
                  </a:moveTo>
                  <a:lnTo>
                    <a:pt x="542355" y="0"/>
                  </a:lnTo>
                  <a:lnTo>
                    <a:pt x="542355" y="524605"/>
                  </a:lnTo>
                  <a:lnTo>
                    <a:pt x="0" y="524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456294" y="509163"/>
            <a:ext cx="8370104" cy="8370104"/>
            <a:chOff x="0" y="0"/>
            <a:chExt cx="11160139" cy="111601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60139" cy="11160139"/>
            </a:xfrm>
            <a:custGeom>
              <a:avLst/>
              <a:gdLst/>
              <a:ahLst/>
              <a:cxnLst/>
              <a:rect r="r" b="b" t="t" l="l"/>
              <a:pathLst>
                <a:path h="11160139" w="11160139">
                  <a:moveTo>
                    <a:pt x="0" y="0"/>
                  </a:moveTo>
                  <a:lnTo>
                    <a:pt x="11160139" y="0"/>
                  </a:lnTo>
                  <a:lnTo>
                    <a:pt x="11160139" y="11160139"/>
                  </a:lnTo>
                  <a:lnTo>
                    <a:pt x="0" y="11160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174145" y="350381"/>
              <a:ext cx="542355" cy="524605"/>
            </a:xfrm>
            <a:custGeom>
              <a:avLst/>
              <a:gdLst/>
              <a:ahLst/>
              <a:cxnLst/>
              <a:rect r="r" b="b" t="t" l="l"/>
              <a:pathLst>
                <a:path h="524605" w="542355">
                  <a:moveTo>
                    <a:pt x="0" y="0"/>
                  </a:moveTo>
                  <a:lnTo>
                    <a:pt x="542355" y="0"/>
                  </a:lnTo>
                  <a:lnTo>
                    <a:pt x="542355" y="524605"/>
                  </a:lnTo>
                  <a:lnTo>
                    <a:pt x="0" y="524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642184" y="695053"/>
            <a:ext cx="8370104" cy="8370104"/>
            <a:chOff x="0" y="0"/>
            <a:chExt cx="11160139" cy="111601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60139" cy="11160139"/>
            </a:xfrm>
            <a:custGeom>
              <a:avLst/>
              <a:gdLst/>
              <a:ahLst/>
              <a:cxnLst/>
              <a:rect r="r" b="b" t="t" l="l"/>
              <a:pathLst>
                <a:path h="11160139" w="11160139">
                  <a:moveTo>
                    <a:pt x="0" y="0"/>
                  </a:moveTo>
                  <a:lnTo>
                    <a:pt x="11160139" y="0"/>
                  </a:lnTo>
                  <a:lnTo>
                    <a:pt x="11160139" y="11160139"/>
                  </a:lnTo>
                  <a:lnTo>
                    <a:pt x="0" y="11160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174145" y="350381"/>
              <a:ext cx="542355" cy="524605"/>
            </a:xfrm>
            <a:custGeom>
              <a:avLst/>
              <a:gdLst/>
              <a:ahLst/>
              <a:cxnLst/>
              <a:rect r="r" b="b" t="t" l="l"/>
              <a:pathLst>
                <a:path h="524605" w="542355">
                  <a:moveTo>
                    <a:pt x="0" y="0"/>
                  </a:moveTo>
                  <a:lnTo>
                    <a:pt x="542355" y="0"/>
                  </a:lnTo>
                  <a:lnTo>
                    <a:pt x="542355" y="524605"/>
                  </a:lnTo>
                  <a:lnTo>
                    <a:pt x="0" y="524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082879" y="888196"/>
            <a:ext cx="8370104" cy="8370104"/>
            <a:chOff x="0" y="0"/>
            <a:chExt cx="11160139" cy="111601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160139" cy="11160139"/>
            </a:xfrm>
            <a:custGeom>
              <a:avLst/>
              <a:gdLst/>
              <a:ahLst/>
              <a:cxnLst/>
              <a:rect r="r" b="b" t="t" l="l"/>
              <a:pathLst>
                <a:path h="11160139" w="11160139">
                  <a:moveTo>
                    <a:pt x="0" y="0"/>
                  </a:moveTo>
                  <a:lnTo>
                    <a:pt x="11160139" y="0"/>
                  </a:lnTo>
                  <a:lnTo>
                    <a:pt x="11160139" y="11160139"/>
                  </a:lnTo>
                  <a:lnTo>
                    <a:pt x="0" y="11160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174145" y="350381"/>
              <a:ext cx="542355" cy="524605"/>
            </a:xfrm>
            <a:custGeom>
              <a:avLst/>
              <a:gdLst/>
              <a:ahLst/>
              <a:cxnLst/>
              <a:rect r="r" b="b" t="t" l="l"/>
              <a:pathLst>
                <a:path h="524605" w="542355">
                  <a:moveTo>
                    <a:pt x="0" y="0"/>
                  </a:moveTo>
                  <a:lnTo>
                    <a:pt x="542355" y="0"/>
                  </a:lnTo>
                  <a:lnTo>
                    <a:pt x="542355" y="524605"/>
                  </a:lnTo>
                  <a:lnTo>
                    <a:pt x="0" y="524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42931" y="829096"/>
            <a:ext cx="6326630" cy="373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FFFFFF"/>
                </a:solidFill>
                <a:latin typeface="Retropix"/>
              </a:rPr>
              <a:t>Zašto je teško cenzurisati Internet sadržaje?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9380991"/>
            <a:ext cx="14366465" cy="906009"/>
            <a:chOff x="0" y="0"/>
            <a:chExt cx="4729402" cy="2982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9402" cy="298256"/>
            </a:xfrm>
            <a:custGeom>
              <a:avLst/>
              <a:gdLst/>
              <a:ahLst/>
              <a:cxnLst/>
              <a:rect r="r" b="b" t="t" l="l"/>
              <a:pathLst>
                <a:path h="298256" w="4729402">
                  <a:moveTo>
                    <a:pt x="0" y="0"/>
                  </a:moveTo>
                  <a:lnTo>
                    <a:pt x="4729402" y="0"/>
                  </a:lnTo>
                  <a:lnTo>
                    <a:pt x="4729402" y="298256"/>
                  </a:lnTo>
                  <a:lnTo>
                    <a:pt x="0" y="298256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729402" cy="33635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89943" y="9471417"/>
            <a:ext cx="643662" cy="643662"/>
            <a:chOff x="0" y="0"/>
            <a:chExt cx="858216" cy="8582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8216" cy="858216"/>
            </a:xfrm>
            <a:custGeom>
              <a:avLst/>
              <a:gdLst/>
              <a:ahLst/>
              <a:cxnLst/>
              <a:rect r="r" b="b" t="t" l="l"/>
              <a:pathLst>
                <a:path h="858216" w="858216">
                  <a:moveTo>
                    <a:pt x="0" y="0"/>
                  </a:moveTo>
                  <a:lnTo>
                    <a:pt x="858216" y="0"/>
                  </a:lnTo>
                  <a:lnTo>
                    <a:pt x="858216" y="858216"/>
                  </a:lnTo>
                  <a:lnTo>
                    <a:pt x="0" y="858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26764" y="120020"/>
              <a:ext cx="604687" cy="618175"/>
            </a:xfrm>
            <a:custGeom>
              <a:avLst/>
              <a:gdLst/>
              <a:ahLst/>
              <a:cxnLst/>
              <a:rect r="r" b="b" t="t" l="l"/>
              <a:pathLst>
                <a:path h="618175" w="604687">
                  <a:moveTo>
                    <a:pt x="0" y="0"/>
                  </a:moveTo>
                  <a:lnTo>
                    <a:pt x="604687" y="0"/>
                  </a:lnTo>
                  <a:lnTo>
                    <a:pt x="604687" y="618175"/>
                  </a:lnTo>
                  <a:lnTo>
                    <a:pt x="0" y="61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138538" y="9490360"/>
            <a:ext cx="645692" cy="605776"/>
          </a:xfrm>
          <a:custGeom>
            <a:avLst/>
            <a:gdLst/>
            <a:ahLst/>
            <a:cxnLst/>
            <a:rect r="r" b="b" t="t" l="l"/>
            <a:pathLst>
              <a:path h="605776" w="645692">
                <a:moveTo>
                  <a:pt x="0" y="0"/>
                </a:moveTo>
                <a:lnTo>
                  <a:pt x="645692" y="0"/>
                </a:lnTo>
                <a:lnTo>
                  <a:pt x="645692" y="605776"/>
                </a:lnTo>
                <a:lnTo>
                  <a:pt x="0" y="6057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916722" y="9519187"/>
            <a:ext cx="530184" cy="548123"/>
          </a:xfrm>
          <a:custGeom>
            <a:avLst/>
            <a:gdLst/>
            <a:ahLst/>
            <a:cxnLst/>
            <a:rect r="r" b="b" t="t" l="l"/>
            <a:pathLst>
              <a:path h="548123" w="530184">
                <a:moveTo>
                  <a:pt x="0" y="0"/>
                </a:moveTo>
                <a:lnTo>
                  <a:pt x="530185" y="0"/>
                </a:lnTo>
                <a:lnTo>
                  <a:pt x="530185" y="548123"/>
                </a:lnTo>
                <a:lnTo>
                  <a:pt x="0" y="5481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250029" y="9525932"/>
            <a:ext cx="534633" cy="534633"/>
          </a:xfrm>
          <a:custGeom>
            <a:avLst/>
            <a:gdLst/>
            <a:ahLst/>
            <a:cxnLst/>
            <a:rect r="r" b="b" t="t" l="l"/>
            <a:pathLst>
              <a:path h="534633" w="534633">
                <a:moveTo>
                  <a:pt x="0" y="0"/>
                </a:moveTo>
                <a:lnTo>
                  <a:pt x="534633" y="0"/>
                </a:lnTo>
                <a:lnTo>
                  <a:pt x="534633" y="534633"/>
                </a:lnTo>
                <a:lnTo>
                  <a:pt x="0" y="53463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579399" y="9504773"/>
            <a:ext cx="538137" cy="576950"/>
          </a:xfrm>
          <a:custGeom>
            <a:avLst/>
            <a:gdLst/>
            <a:ahLst/>
            <a:cxnLst/>
            <a:rect r="r" b="b" t="t" l="l"/>
            <a:pathLst>
              <a:path h="576950" w="538137">
                <a:moveTo>
                  <a:pt x="0" y="0"/>
                </a:moveTo>
                <a:lnTo>
                  <a:pt x="538137" y="0"/>
                </a:lnTo>
                <a:lnTo>
                  <a:pt x="538137" y="576950"/>
                </a:lnTo>
                <a:lnTo>
                  <a:pt x="0" y="5769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901913" y="9490360"/>
            <a:ext cx="724298" cy="605776"/>
          </a:xfrm>
          <a:custGeom>
            <a:avLst/>
            <a:gdLst/>
            <a:ahLst/>
            <a:cxnLst/>
            <a:rect r="r" b="b" t="t" l="l"/>
            <a:pathLst>
              <a:path h="605776" w="724298">
                <a:moveTo>
                  <a:pt x="0" y="0"/>
                </a:moveTo>
                <a:lnTo>
                  <a:pt x="724298" y="0"/>
                </a:lnTo>
                <a:lnTo>
                  <a:pt x="724298" y="605776"/>
                </a:lnTo>
                <a:lnTo>
                  <a:pt x="0" y="6057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384827" y="3149369"/>
            <a:ext cx="484735" cy="825401"/>
          </a:xfrm>
          <a:custGeom>
            <a:avLst/>
            <a:gdLst/>
            <a:ahLst/>
            <a:cxnLst/>
            <a:rect r="r" b="b" t="t" l="l"/>
            <a:pathLst>
              <a:path h="825401" w="484735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9719058" y="4269715"/>
            <a:ext cx="6216357" cy="271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Public Sans"/>
              </a:rPr>
              <a:t>“</a:t>
            </a:r>
            <a:r>
              <a:rPr lang="en-US" sz="3099">
                <a:solidFill>
                  <a:srgbClr val="000000"/>
                </a:solidFill>
                <a:latin typeface="Public Sans Bold"/>
              </a:rPr>
              <a:t>SVI KA SVIMA</a:t>
            </a:r>
            <a:r>
              <a:rPr lang="en-US" sz="3099">
                <a:solidFill>
                  <a:srgbClr val="000000"/>
                </a:solidFill>
                <a:latin typeface="Public Sans"/>
              </a:rPr>
              <a:t>” format</a:t>
            </a:r>
          </a:p>
          <a:p>
            <a:pPr algn="l"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Public Sans"/>
              </a:rPr>
              <a:t>Internet konstantno “</a:t>
            </a:r>
            <a:r>
              <a:rPr lang="en-US" sz="3099">
                <a:solidFill>
                  <a:srgbClr val="000000"/>
                </a:solidFill>
                <a:latin typeface="Public Sans Bold"/>
              </a:rPr>
              <a:t>raste</a:t>
            </a:r>
            <a:r>
              <a:rPr lang="en-US" sz="3099">
                <a:solidFill>
                  <a:srgbClr val="000000"/>
                </a:solidFill>
                <a:latin typeface="Public Sans"/>
              </a:rPr>
              <a:t>”</a:t>
            </a:r>
          </a:p>
          <a:p>
            <a:pPr algn="l"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Public Sans Bold"/>
              </a:rPr>
              <a:t>Ogroman</a:t>
            </a:r>
            <a:r>
              <a:rPr lang="en-US" sz="3099">
                <a:solidFill>
                  <a:srgbClr val="000000"/>
                </a:solidFill>
                <a:latin typeface="Public Sans"/>
              </a:rPr>
              <a:t> je</a:t>
            </a:r>
          </a:p>
          <a:p>
            <a:pPr algn="l"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Public Sans Bold"/>
              </a:rPr>
              <a:t>Globalan</a:t>
            </a:r>
            <a:r>
              <a:rPr lang="en-US" sz="3099">
                <a:solidFill>
                  <a:srgbClr val="000000"/>
                </a:solidFill>
                <a:latin typeface="Public Sans"/>
              </a:rPr>
              <a:t> je</a:t>
            </a:r>
          </a:p>
          <a:p>
            <a:pPr algn="l"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Public Sans"/>
              </a:rPr>
              <a:t>Anonimnost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2372251" y="2898109"/>
            <a:ext cx="909970" cy="883498"/>
          </a:xfrm>
          <a:custGeom>
            <a:avLst/>
            <a:gdLst/>
            <a:ahLst/>
            <a:cxnLst/>
            <a:rect r="r" b="b" t="t" l="l"/>
            <a:pathLst>
              <a:path h="883498" w="909970">
                <a:moveTo>
                  <a:pt x="0" y="0"/>
                </a:moveTo>
                <a:lnTo>
                  <a:pt x="909970" y="0"/>
                </a:lnTo>
                <a:lnTo>
                  <a:pt x="909970" y="883498"/>
                </a:lnTo>
                <a:lnTo>
                  <a:pt x="0" y="88349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2702467" y="9380991"/>
            <a:ext cx="14631324" cy="892669"/>
            <a:chOff x="0" y="0"/>
            <a:chExt cx="4816593" cy="29386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16592" cy="293864"/>
            </a:xfrm>
            <a:custGeom>
              <a:avLst/>
              <a:gdLst/>
              <a:ahLst/>
              <a:cxnLst/>
              <a:rect r="r" b="b" t="t" l="l"/>
              <a:pathLst>
                <a:path h="29386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3864"/>
                  </a:lnTo>
                  <a:lnTo>
                    <a:pt x="0" y="29386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816593" cy="33196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5766724" y="9545415"/>
            <a:ext cx="2241590" cy="569664"/>
            <a:chOff x="0" y="0"/>
            <a:chExt cx="737925" cy="18753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37925" cy="187532"/>
            </a:xfrm>
            <a:custGeom>
              <a:avLst/>
              <a:gdLst/>
              <a:ahLst/>
              <a:cxnLst/>
              <a:rect r="r" b="b" t="t" l="l"/>
              <a:pathLst>
                <a:path h="187532" w="737925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66675"/>
              <a:ext cx="737925" cy="254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>
                  <a:solidFill>
                    <a:srgbClr val="000000"/>
                  </a:solidFill>
                  <a:latin typeface="Retropix Bold"/>
                  <a:hlinkClick r:id="rId24" action="ppaction://hlinksldjump"/>
                </a:rPr>
                <a:t>Back to Agenda Page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36598" y="0"/>
            <a:ext cx="19961197" cy="795781"/>
            <a:chOff x="0" y="0"/>
            <a:chExt cx="26614929" cy="106104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6614929" cy="1061041"/>
              <a:chOff x="0" y="0"/>
              <a:chExt cx="5257270" cy="20958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257270" cy="209588"/>
              </a:xfrm>
              <a:custGeom>
                <a:avLst/>
                <a:gdLst/>
                <a:ahLst/>
                <a:cxnLst/>
                <a:rect r="r" b="b" t="t" l="l"/>
                <a:pathLst>
                  <a:path h="209588" w="5257270">
                    <a:moveTo>
                      <a:pt x="0" y="0"/>
                    </a:moveTo>
                    <a:lnTo>
                      <a:pt x="5257270" y="0"/>
                    </a:lnTo>
                    <a:lnTo>
                      <a:pt x="5257270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067A7B"/>
              </a:solidFill>
              <a:ln w="95250" cap="sq">
                <a:solidFill>
                  <a:srgbClr val="067A7B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257270" cy="25721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419729" y="269112"/>
              <a:ext cx="25775471" cy="513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Agenda • Agenda • Agenda • Agenda • Agenda • Agenda • Agenda • Agenda • Agenda • Agenda • Agenda • Agenda • Agenda • Agenda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27604" y="3899783"/>
            <a:ext cx="5754674" cy="2877337"/>
          </a:xfrm>
          <a:custGeom>
            <a:avLst/>
            <a:gdLst/>
            <a:ahLst/>
            <a:cxnLst/>
            <a:rect r="r" b="b" t="t" l="l"/>
            <a:pathLst>
              <a:path h="2877337" w="5754674">
                <a:moveTo>
                  <a:pt x="0" y="0"/>
                </a:moveTo>
                <a:lnTo>
                  <a:pt x="5754675" y="0"/>
                </a:lnTo>
                <a:lnTo>
                  <a:pt x="5754675" y="2877337"/>
                </a:lnTo>
                <a:lnTo>
                  <a:pt x="0" y="287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995813" y="1905226"/>
            <a:ext cx="7295924" cy="7295924"/>
            <a:chOff x="0" y="0"/>
            <a:chExt cx="9727899" cy="97278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27899" cy="9727899"/>
            </a:xfrm>
            <a:custGeom>
              <a:avLst/>
              <a:gdLst/>
              <a:ahLst/>
              <a:cxnLst/>
              <a:rect r="r" b="b" t="t" l="l"/>
              <a:pathLst>
                <a:path h="9727899" w="9727899">
                  <a:moveTo>
                    <a:pt x="0" y="0"/>
                  </a:moveTo>
                  <a:lnTo>
                    <a:pt x="9727899" y="0"/>
                  </a:lnTo>
                  <a:lnTo>
                    <a:pt x="9727899" y="9727899"/>
                  </a:lnTo>
                  <a:lnTo>
                    <a:pt x="0" y="9727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868443" y="305414"/>
              <a:ext cx="472752" cy="457280"/>
            </a:xfrm>
            <a:custGeom>
              <a:avLst/>
              <a:gdLst/>
              <a:ahLst/>
              <a:cxnLst/>
              <a:rect r="r" b="b" t="t" l="l"/>
              <a:pathLst>
                <a:path h="457280" w="472752">
                  <a:moveTo>
                    <a:pt x="0" y="0"/>
                  </a:moveTo>
                  <a:lnTo>
                    <a:pt x="472751" y="0"/>
                  </a:lnTo>
                  <a:lnTo>
                    <a:pt x="472751" y="457280"/>
                  </a:lnTo>
                  <a:lnTo>
                    <a:pt x="0" y="457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756895" y="4272363"/>
            <a:ext cx="5754674" cy="2877337"/>
          </a:xfrm>
          <a:custGeom>
            <a:avLst/>
            <a:gdLst/>
            <a:ahLst/>
            <a:cxnLst/>
            <a:rect r="r" b="b" t="t" l="l"/>
            <a:pathLst>
              <a:path h="2877337" w="5754674">
                <a:moveTo>
                  <a:pt x="0" y="0"/>
                </a:moveTo>
                <a:lnTo>
                  <a:pt x="5754674" y="0"/>
                </a:lnTo>
                <a:lnTo>
                  <a:pt x="5754674" y="2877337"/>
                </a:lnTo>
                <a:lnTo>
                  <a:pt x="0" y="287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81475" y="3380244"/>
            <a:ext cx="2778342" cy="767833"/>
          </a:xfrm>
          <a:custGeom>
            <a:avLst/>
            <a:gdLst/>
            <a:ahLst/>
            <a:cxnLst/>
            <a:rect r="r" b="b" t="t" l="l"/>
            <a:pathLst>
              <a:path h="767833" w="2778342">
                <a:moveTo>
                  <a:pt x="0" y="0"/>
                </a:moveTo>
                <a:lnTo>
                  <a:pt x="2778342" y="0"/>
                </a:lnTo>
                <a:lnTo>
                  <a:pt x="2778342" y="767833"/>
                </a:lnTo>
                <a:lnTo>
                  <a:pt x="0" y="767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295849" y="6136420"/>
            <a:ext cx="1890203" cy="2016904"/>
            <a:chOff x="0" y="0"/>
            <a:chExt cx="2520270" cy="26892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53833" y="0"/>
              <a:ext cx="1412604" cy="1514488"/>
            </a:xfrm>
            <a:custGeom>
              <a:avLst/>
              <a:gdLst/>
              <a:ahLst/>
              <a:cxnLst/>
              <a:rect r="r" b="b" t="t" l="l"/>
              <a:pathLst>
                <a:path h="1514488" w="1412604">
                  <a:moveTo>
                    <a:pt x="0" y="0"/>
                  </a:moveTo>
                  <a:lnTo>
                    <a:pt x="1412604" y="0"/>
                  </a:lnTo>
                  <a:lnTo>
                    <a:pt x="1412604" y="1514488"/>
                  </a:lnTo>
                  <a:lnTo>
                    <a:pt x="0" y="1514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1643149"/>
              <a:ext cx="2520270" cy="1046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Public Sans"/>
                </a:rPr>
                <a:t>Sloboda govora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853849" y="3899783"/>
            <a:ext cx="1890203" cy="1933680"/>
            <a:chOff x="0" y="0"/>
            <a:chExt cx="2520270" cy="257824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532184"/>
              <a:ext cx="2520270" cy="1046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Public Sans"/>
                </a:rPr>
                <a:t>Cenzura na Internetu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624218" y="0"/>
              <a:ext cx="1271834" cy="1271834"/>
            </a:xfrm>
            <a:custGeom>
              <a:avLst/>
              <a:gdLst/>
              <a:ahLst/>
              <a:cxnLst/>
              <a:rect r="r" b="b" t="t" l="l"/>
              <a:pathLst>
                <a:path h="1271834" w="1271834">
                  <a:moveTo>
                    <a:pt x="0" y="0"/>
                  </a:moveTo>
                  <a:lnTo>
                    <a:pt x="1271834" y="0"/>
                  </a:lnTo>
                  <a:lnTo>
                    <a:pt x="1271834" y="1271834"/>
                  </a:lnTo>
                  <a:lnTo>
                    <a:pt x="0" y="1271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1853849" y="6136420"/>
            <a:ext cx="1890203" cy="2052464"/>
            <a:chOff x="0" y="0"/>
            <a:chExt cx="2520270" cy="273661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1643149"/>
              <a:ext cx="2520270" cy="1093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Public Sans"/>
                </a:rPr>
                <a:t>Deca na Internetu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359944" y="0"/>
              <a:ext cx="1800382" cy="1378111"/>
            </a:xfrm>
            <a:custGeom>
              <a:avLst/>
              <a:gdLst/>
              <a:ahLst/>
              <a:cxnLst/>
              <a:rect r="r" b="b" t="t" l="l"/>
              <a:pathLst>
                <a:path h="1378111" w="1800382">
                  <a:moveTo>
                    <a:pt x="0" y="0"/>
                  </a:moveTo>
                  <a:lnTo>
                    <a:pt x="1800382" y="0"/>
                  </a:lnTo>
                  <a:lnTo>
                    <a:pt x="1800382" y="1378111"/>
                  </a:lnTo>
                  <a:lnTo>
                    <a:pt x="0" y="1378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295849" y="3723307"/>
            <a:ext cx="1890203" cy="1764925"/>
            <a:chOff x="0" y="0"/>
            <a:chExt cx="2520270" cy="235323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1752523"/>
              <a:ext cx="2520270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000000"/>
                  </a:solidFill>
                  <a:latin typeface="Public Sans"/>
                </a:rPr>
                <a:t>Cenzura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610294" y="0"/>
              <a:ext cx="1299681" cy="1650865"/>
            </a:xfrm>
            <a:custGeom>
              <a:avLst/>
              <a:gdLst/>
              <a:ahLst/>
              <a:cxnLst/>
              <a:rect r="r" b="b" t="t" l="l"/>
              <a:pathLst>
                <a:path h="1650865" w="1299681">
                  <a:moveTo>
                    <a:pt x="0" y="0"/>
                  </a:moveTo>
                  <a:lnTo>
                    <a:pt x="1299682" y="0"/>
                  </a:lnTo>
                  <a:lnTo>
                    <a:pt x="1299682" y="1650865"/>
                  </a:lnTo>
                  <a:lnTo>
                    <a:pt x="0" y="1650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6575081" y="3898982"/>
            <a:ext cx="484735" cy="825401"/>
          </a:xfrm>
          <a:custGeom>
            <a:avLst/>
            <a:gdLst/>
            <a:ahLst/>
            <a:cxnLst/>
            <a:rect r="r" b="b" t="t" l="l"/>
            <a:pathLst>
              <a:path h="825401" w="484735">
                <a:moveTo>
                  <a:pt x="0" y="0"/>
                </a:moveTo>
                <a:lnTo>
                  <a:pt x="484736" y="0"/>
                </a:lnTo>
                <a:lnTo>
                  <a:pt x="484736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28700" y="8533974"/>
            <a:ext cx="724326" cy="724326"/>
          </a:xfrm>
          <a:custGeom>
            <a:avLst/>
            <a:gdLst/>
            <a:ahLst/>
            <a:cxnLst/>
            <a:rect r="r" b="b" t="t" l="l"/>
            <a:pathLst>
              <a:path h="724326" w="724326">
                <a:moveTo>
                  <a:pt x="0" y="0"/>
                </a:moveTo>
                <a:lnTo>
                  <a:pt x="724326" y="0"/>
                </a:lnTo>
                <a:lnTo>
                  <a:pt x="724326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72076" y="8533974"/>
            <a:ext cx="746029" cy="724326"/>
          </a:xfrm>
          <a:custGeom>
            <a:avLst/>
            <a:gdLst/>
            <a:ahLst/>
            <a:cxnLst/>
            <a:rect r="r" b="b" t="t" l="l"/>
            <a:pathLst>
              <a:path h="724326" w="746029">
                <a:moveTo>
                  <a:pt x="0" y="0"/>
                </a:moveTo>
                <a:lnTo>
                  <a:pt x="746028" y="0"/>
                </a:lnTo>
                <a:lnTo>
                  <a:pt x="746028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396192" y="5451591"/>
            <a:ext cx="4399880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Retropix"/>
              </a:rPr>
              <a:t>Agenda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230473" y="1972392"/>
            <a:ext cx="5662432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Retropix"/>
              </a:rPr>
              <a:t>Topics Covered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6736" y="-5817236"/>
            <a:ext cx="21921472" cy="21921472"/>
          </a:xfrm>
          <a:custGeom>
            <a:avLst/>
            <a:gdLst/>
            <a:ahLst/>
            <a:cxnLst/>
            <a:rect r="r" b="b" t="t" l="l"/>
            <a:pathLst>
              <a:path h="21921472" w="21921472">
                <a:moveTo>
                  <a:pt x="0" y="0"/>
                </a:moveTo>
                <a:lnTo>
                  <a:pt x="21921472" y="0"/>
                </a:lnTo>
                <a:lnTo>
                  <a:pt x="21921472" y="21921472"/>
                </a:lnTo>
                <a:lnTo>
                  <a:pt x="0" y="21921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36596" y="1839339"/>
            <a:ext cx="14235927" cy="6629441"/>
            <a:chOff x="0" y="0"/>
            <a:chExt cx="3749380" cy="17460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9380" cy="1746026"/>
            </a:xfrm>
            <a:custGeom>
              <a:avLst/>
              <a:gdLst/>
              <a:ahLst/>
              <a:cxnLst/>
              <a:rect r="r" b="b" t="t" l="l"/>
              <a:pathLst>
                <a:path h="1746026" w="3749380">
                  <a:moveTo>
                    <a:pt x="0" y="0"/>
                  </a:moveTo>
                  <a:lnTo>
                    <a:pt x="3749380" y="0"/>
                  </a:lnTo>
                  <a:lnTo>
                    <a:pt x="3749380" y="1746026"/>
                  </a:lnTo>
                  <a:lnTo>
                    <a:pt x="0" y="1746026"/>
                  </a:lnTo>
                  <a:close/>
                </a:path>
              </a:pathLst>
            </a:custGeom>
            <a:solidFill>
              <a:srgbClr val="FEFF99"/>
            </a:solidFill>
            <a:ln w="95250" cap="sq">
              <a:solidFill>
                <a:srgbClr val="CCCCCC"/>
              </a:solidFill>
              <a:prstDash val="sysDot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49380" cy="1784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301375" y="0"/>
            <a:ext cx="20890750" cy="795781"/>
            <a:chOff x="0" y="0"/>
            <a:chExt cx="27854334" cy="106104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7854334" cy="1061041"/>
              <a:chOff x="0" y="0"/>
              <a:chExt cx="5502091" cy="20958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502091" cy="209588"/>
              </a:xfrm>
              <a:custGeom>
                <a:avLst/>
                <a:gdLst/>
                <a:ahLst/>
                <a:cxnLst/>
                <a:rect r="r" b="b" t="t" l="l"/>
                <a:pathLst>
                  <a:path h="209588" w="5502091">
                    <a:moveTo>
                      <a:pt x="0" y="0"/>
                    </a:moveTo>
                    <a:lnTo>
                      <a:pt x="5502091" y="0"/>
                    </a:lnTo>
                    <a:lnTo>
                      <a:pt x="5502091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1818B7"/>
              </a:solidFill>
              <a:ln w="95250" cap="sq">
                <a:solidFill>
                  <a:srgbClr val="1818B7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5502091" cy="25721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439275" y="269112"/>
              <a:ext cx="26975784" cy="513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Section Header • Section Header • Section Header • Section Header • Section Header • Section Header • Section Header • Section Header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301375" y="9491219"/>
            <a:ext cx="20890750" cy="795781"/>
            <a:chOff x="0" y="0"/>
            <a:chExt cx="27854334" cy="106104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27854334" cy="1061041"/>
              <a:chOff x="0" y="0"/>
              <a:chExt cx="5502091" cy="20958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502091" cy="209588"/>
              </a:xfrm>
              <a:custGeom>
                <a:avLst/>
                <a:gdLst/>
                <a:ahLst/>
                <a:cxnLst/>
                <a:rect r="r" b="b" t="t" l="l"/>
                <a:pathLst>
                  <a:path h="209588" w="5502091">
                    <a:moveTo>
                      <a:pt x="0" y="0"/>
                    </a:moveTo>
                    <a:lnTo>
                      <a:pt x="5502091" y="0"/>
                    </a:lnTo>
                    <a:lnTo>
                      <a:pt x="5502091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1818B7"/>
              </a:solidFill>
              <a:ln w="95250" cap="sq">
                <a:solidFill>
                  <a:srgbClr val="1818B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5502091" cy="25721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39275" y="269112"/>
              <a:ext cx="26975784" cy="513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Section Header • Section Header • Section Header • Section Header • Section Header • Section Header • Section Header • Section Header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07747" y="7165798"/>
            <a:ext cx="2801811" cy="712035"/>
            <a:chOff x="0" y="0"/>
            <a:chExt cx="737925" cy="1875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37925" cy="187532"/>
            </a:xfrm>
            <a:custGeom>
              <a:avLst/>
              <a:gdLst/>
              <a:ahLst/>
              <a:cxnLst/>
              <a:rect r="r" b="b" t="t" l="l"/>
              <a:pathLst>
                <a:path h="187532" w="737925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737925" cy="254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>
                  <a:solidFill>
                    <a:srgbClr val="000000"/>
                  </a:solidFill>
                  <a:latin typeface="Retropix Bold"/>
                  <a:hlinkClick r:id="rId4" action="ppaction://hlinksldjump"/>
                </a:rPr>
                <a:t>Back to Agenda Page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600318" y="4759728"/>
            <a:ext cx="1658982" cy="4147456"/>
            <a:chOff x="0" y="0"/>
            <a:chExt cx="2211976" cy="55299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105988" y="0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2211976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05988" y="2211976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105988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05988" y="1105988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3317965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05988" y="3317965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4423953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105988" y="4423953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284474" y="4613333"/>
              <a:ext cx="749016" cy="727227"/>
            </a:xfrm>
            <a:custGeom>
              <a:avLst/>
              <a:gdLst/>
              <a:ahLst/>
              <a:cxnLst/>
              <a:rect r="r" b="b" t="t" l="l"/>
              <a:pathLst>
                <a:path h="727227" w="749016">
                  <a:moveTo>
                    <a:pt x="0" y="0"/>
                  </a:moveTo>
                  <a:lnTo>
                    <a:pt x="749016" y="0"/>
                  </a:lnTo>
                  <a:lnTo>
                    <a:pt x="749016" y="727227"/>
                  </a:lnTo>
                  <a:lnTo>
                    <a:pt x="0" y="727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3207690">
            <a:off x="6778520" y="8056080"/>
            <a:ext cx="484735" cy="825401"/>
          </a:xfrm>
          <a:custGeom>
            <a:avLst/>
            <a:gdLst/>
            <a:ahLst/>
            <a:cxnLst/>
            <a:rect r="r" b="b" t="t" l="l"/>
            <a:pathLst>
              <a:path h="825401" w="484735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235587" y="4383955"/>
            <a:ext cx="635693" cy="654740"/>
          </a:xfrm>
          <a:custGeom>
            <a:avLst/>
            <a:gdLst/>
            <a:ahLst/>
            <a:cxnLst/>
            <a:rect r="r" b="b" t="t" l="l"/>
            <a:pathLst>
              <a:path h="654740" w="635693">
                <a:moveTo>
                  <a:pt x="0" y="0"/>
                </a:moveTo>
                <a:lnTo>
                  <a:pt x="635692" y="0"/>
                </a:lnTo>
                <a:lnTo>
                  <a:pt x="635692" y="654740"/>
                </a:lnTo>
                <a:lnTo>
                  <a:pt x="0" y="65474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474728" y="2252104"/>
            <a:ext cx="798979" cy="798979"/>
          </a:xfrm>
          <a:custGeom>
            <a:avLst/>
            <a:gdLst/>
            <a:ahLst/>
            <a:cxnLst/>
            <a:rect r="r" b="b" t="t" l="l"/>
            <a:pathLst>
              <a:path h="798979" w="798979">
                <a:moveTo>
                  <a:pt x="0" y="0"/>
                </a:moveTo>
                <a:lnTo>
                  <a:pt x="798979" y="0"/>
                </a:lnTo>
                <a:lnTo>
                  <a:pt x="798979" y="798979"/>
                </a:lnTo>
                <a:lnTo>
                  <a:pt x="0" y="79897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5023547" y="4448175"/>
            <a:ext cx="824090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8999">
                <a:solidFill>
                  <a:srgbClr val="000000"/>
                </a:solidFill>
                <a:latin typeface="Retropix"/>
              </a:rPr>
              <a:t>Primeri?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3344126" y="2353235"/>
            <a:ext cx="2527153" cy="473267"/>
          </a:xfrm>
          <a:custGeom>
            <a:avLst/>
            <a:gdLst/>
            <a:ahLst/>
            <a:cxnLst/>
            <a:rect r="r" b="b" t="t" l="l"/>
            <a:pathLst>
              <a:path h="473267" w="2527153">
                <a:moveTo>
                  <a:pt x="0" y="0"/>
                </a:moveTo>
                <a:lnTo>
                  <a:pt x="2527153" y="0"/>
                </a:lnTo>
                <a:lnTo>
                  <a:pt x="2527153" y="473266"/>
                </a:lnTo>
                <a:lnTo>
                  <a:pt x="0" y="47326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2229"/>
            <a:ext cx="18288000" cy="10202542"/>
          </a:xfrm>
          <a:custGeom>
            <a:avLst/>
            <a:gdLst/>
            <a:ahLst/>
            <a:cxnLst/>
            <a:rect r="r" b="b" t="t" l="l"/>
            <a:pathLst>
              <a:path h="10202542" w="18288000">
                <a:moveTo>
                  <a:pt x="0" y="0"/>
                </a:moveTo>
                <a:lnTo>
                  <a:pt x="18288000" y="0"/>
                </a:lnTo>
                <a:lnTo>
                  <a:pt x="18288000" y="10202542"/>
                </a:lnTo>
                <a:lnTo>
                  <a:pt x="0" y="10202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4384" y="368394"/>
            <a:ext cx="17383194" cy="9550212"/>
            <a:chOff x="0" y="0"/>
            <a:chExt cx="4578290" cy="2515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8290" cy="2515282"/>
            </a:xfrm>
            <a:custGeom>
              <a:avLst/>
              <a:gdLst/>
              <a:ahLst/>
              <a:cxnLst/>
              <a:rect r="r" b="b" t="t" l="l"/>
              <a:pathLst>
                <a:path h="2515282" w="4578290">
                  <a:moveTo>
                    <a:pt x="0" y="0"/>
                  </a:moveTo>
                  <a:lnTo>
                    <a:pt x="4578290" y="0"/>
                  </a:lnTo>
                  <a:lnTo>
                    <a:pt x="4578290" y="2515282"/>
                  </a:lnTo>
                  <a:lnTo>
                    <a:pt x="0" y="2515282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1818B7"/>
              </a:solidFill>
              <a:prstDash val="sysDot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8290" cy="2553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666537"/>
            <a:ext cx="724326" cy="724326"/>
          </a:xfrm>
          <a:custGeom>
            <a:avLst/>
            <a:gdLst/>
            <a:ahLst/>
            <a:cxnLst/>
            <a:rect r="r" b="b" t="t" l="l"/>
            <a:pathLst>
              <a:path h="724326" w="724326">
                <a:moveTo>
                  <a:pt x="0" y="0"/>
                </a:moveTo>
                <a:lnTo>
                  <a:pt x="724326" y="0"/>
                </a:lnTo>
                <a:lnTo>
                  <a:pt x="724326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13271" y="666537"/>
            <a:ext cx="746029" cy="724326"/>
          </a:xfrm>
          <a:custGeom>
            <a:avLst/>
            <a:gdLst/>
            <a:ahLst/>
            <a:cxnLst/>
            <a:rect r="r" b="b" t="t" l="l"/>
            <a:pathLst>
              <a:path h="724326" w="746029">
                <a:moveTo>
                  <a:pt x="0" y="0"/>
                </a:moveTo>
                <a:lnTo>
                  <a:pt x="746029" y="0"/>
                </a:lnTo>
                <a:lnTo>
                  <a:pt x="746029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1785" y="5977540"/>
            <a:ext cx="2527153" cy="473267"/>
          </a:xfrm>
          <a:custGeom>
            <a:avLst/>
            <a:gdLst/>
            <a:ahLst/>
            <a:cxnLst/>
            <a:rect r="r" b="b" t="t" l="l"/>
            <a:pathLst>
              <a:path h="473267" w="2527153">
                <a:moveTo>
                  <a:pt x="0" y="0"/>
                </a:moveTo>
                <a:lnTo>
                  <a:pt x="2527153" y="0"/>
                </a:lnTo>
                <a:lnTo>
                  <a:pt x="2527153" y="473267"/>
                </a:lnTo>
                <a:lnTo>
                  <a:pt x="0" y="473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41959">
            <a:off x="3562180" y="6278001"/>
            <a:ext cx="535569" cy="706385"/>
          </a:xfrm>
          <a:custGeom>
            <a:avLst/>
            <a:gdLst/>
            <a:ahLst/>
            <a:cxnLst/>
            <a:rect r="r" b="b" t="t" l="l"/>
            <a:pathLst>
              <a:path h="706385" w="535569">
                <a:moveTo>
                  <a:pt x="0" y="0"/>
                </a:moveTo>
                <a:lnTo>
                  <a:pt x="535568" y="0"/>
                </a:lnTo>
                <a:lnTo>
                  <a:pt x="535568" y="706385"/>
                </a:lnTo>
                <a:lnTo>
                  <a:pt x="0" y="7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551305" y="1127213"/>
            <a:ext cx="9522617" cy="8336048"/>
            <a:chOff x="0" y="0"/>
            <a:chExt cx="2508014" cy="21955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8014" cy="2195502"/>
            </a:xfrm>
            <a:custGeom>
              <a:avLst/>
              <a:gdLst/>
              <a:ahLst/>
              <a:cxnLst/>
              <a:rect r="r" b="b" t="t" l="l"/>
              <a:pathLst>
                <a:path h="2195502" w="2508014">
                  <a:moveTo>
                    <a:pt x="0" y="0"/>
                  </a:moveTo>
                  <a:lnTo>
                    <a:pt x="2508014" y="0"/>
                  </a:lnTo>
                  <a:lnTo>
                    <a:pt x="2508014" y="2195502"/>
                  </a:lnTo>
                  <a:lnTo>
                    <a:pt x="0" y="2195502"/>
                  </a:lnTo>
                  <a:close/>
                </a:path>
              </a:pathLst>
            </a:custGeom>
            <a:solidFill>
              <a:srgbClr val="FEFF99"/>
            </a:solidFill>
            <a:ln w="95250" cap="sq">
              <a:solidFill>
                <a:srgbClr val="CCCCCC"/>
              </a:solidFill>
              <a:prstDash val="sysDot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508014" cy="2252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665121" y="666537"/>
            <a:ext cx="724326" cy="724326"/>
          </a:xfrm>
          <a:custGeom>
            <a:avLst/>
            <a:gdLst/>
            <a:ahLst/>
            <a:cxnLst/>
            <a:rect r="r" b="b" t="t" l="l"/>
            <a:pathLst>
              <a:path h="724326" w="724326">
                <a:moveTo>
                  <a:pt x="0" y="0"/>
                </a:moveTo>
                <a:lnTo>
                  <a:pt x="724325" y="0"/>
                </a:lnTo>
                <a:lnTo>
                  <a:pt x="724325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32952" y="368394"/>
            <a:ext cx="829324" cy="1774818"/>
          </a:xfrm>
          <a:custGeom>
            <a:avLst/>
            <a:gdLst/>
            <a:ahLst/>
            <a:cxnLst/>
            <a:rect r="r" b="b" t="t" l="l"/>
            <a:pathLst>
              <a:path h="1774818" w="829324">
                <a:moveTo>
                  <a:pt x="0" y="0"/>
                </a:moveTo>
                <a:lnTo>
                  <a:pt x="829324" y="0"/>
                </a:lnTo>
                <a:lnTo>
                  <a:pt x="829324" y="1774819"/>
                </a:lnTo>
                <a:lnTo>
                  <a:pt x="0" y="1774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7625919"/>
            <a:ext cx="1632381" cy="1632381"/>
          </a:xfrm>
          <a:custGeom>
            <a:avLst/>
            <a:gdLst/>
            <a:ahLst/>
            <a:cxnLst/>
            <a:rect r="r" b="b" t="t" l="l"/>
            <a:pathLst>
              <a:path h="1632381" w="1632381">
                <a:moveTo>
                  <a:pt x="0" y="0"/>
                </a:moveTo>
                <a:lnTo>
                  <a:pt x="1632381" y="0"/>
                </a:lnTo>
                <a:lnTo>
                  <a:pt x="1632381" y="1632381"/>
                </a:lnTo>
                <a:lnTo>
                  <a:pt x="0" y="16323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261559" y="8008191"/>
            <a:ext cx="1624727" cy="1583370"/>
          </a:xfrm>
          <a:custGeom>
            <a:avLst/>
            <a:gdLst/>
            <a:ahLst/>
            <a:cxnLst/>
            <a:rect r="r" b="b" t="t" l="l"/>
            <a:pathLst>
              <a:path h="1583370" w="1624727">
                <a:moveTo>
                  <a:pt x="0" y="0"/>
                </a:moveTo>
                <a:lnTo>
                  <a:pt x="1624727" y="0"/>
                </a:lnTo>
                <a:lnTo>
                  <a:pt x="1624727" y="1583371"/>
                </a:lnTo>
                <a:lnTo>
                  <a:pt x="0" y="15833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622601" y="7241165"/>
            <a:ext cx="2401890" cy="2401890"/>
          </a:xfrm>
          <a:custGeom>
            <a:avLst/>
            <a:gdLst/>
            <a:ahLst/>
            <a:cxnLst/>
            <a:rect r="r" b="b" t="t" l="l"/>
            <a:pathLst>
              <a:path h="2401890" w="2401890">
                <a:moveTo>
                  <a:pt x="0" y="0"/>
                </a:moveTo>
                <a:lnTo>
                  <a:pt x="2401890" y="0"/>
                </a:lnTo>
                <a:lnTo>
                  <a:pt x="2401890" y="2401889"/>
                </a:lnTo>
                <a:lnTo>
                  <a:pt x="0" y="240188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30424" y="2642842"/>
            <a:ext cx="5602528" cy="185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600">
                <a:solidFill>
                  <a:srgbClr val="000000"/>
                </a:solidFill>
                <a:latin typeface="Retropix"/>
              </a:rPr>
              <a:t>Severna Koreja i Kina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62276" y="2019388"/>
            <a:ext cx="8614619" cy="463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7217" indent="-318608" lvl="1">
              <a:lnSpc>
                <a:spcPts val="4633"/>
              </a:lnSpc>
              <a:buFont typeface="Arial"/>
              <a:buChar char="•"/>
            </a:pPr>
            <a:r>
              <a:rPr lang="en-US" sz="2951">
                <a:solidFill>
                  <a:srgbClr val="000000"/>
                </a:solidFill>
                <a:latin typeface="Arimo Bold"/>
              </a:rPr>
              <a:t>Severna Koreja</a:t>
            </a:r>
            <a:r>
              <a:rPr lang="en-US" sz="2951">
                <a:solidFill>
                  <a:srgbClr val="000000"/>
                </a:solidFill>
                <a:latin typeface="Arimo"/>
              </a:rPr>
              <a:t> - </a:t>
            </a:r>
            <a:r>
              <a:rPr lang="en-US" sz="2951">
                <a:solidFill>
                  <a:srgbClr val="000000"/>
                </a:solidFill>
                <a:latin typeface="Arimo Bold"/>
              </a:rPr>
              <a:t>4%</a:t>
            </a:r>
            <a:r>
              <a:rPr lang="en-US" sz="2951">
                <a:solidFill>
                  <a:srgbClr val="000000"/>
                </a:solidFill>
                <a:latin typeface="Arimo"/>
              </a:rPr>
              <a:t> stanovništva ima pristup Internetu</a:t>
            </a:r>
          </a:p>
          <a:p>
            <a:pPr algn="l" marL="637217" indent="-318608" lvl="1">
              <a:lnSpc>
                <a:spcPts val="4633"/>
              </a:lnSpc>
              <a:buFont typeface="Arial"/>
              <a:buChar char="•"/>
            </a:pPr>
            <a:r>
              <a:rPr lang="en-US" sz="2951">
                <a:solidFill>
                  <a:srgbClr val="000000"/>
                </a:solidFill>
                <a:latin typeface="Arimo Bold"/>
              </a:rPr>
              <a:t>Kina</a:t>
            </a:r>
            <a:r>
              <a:rPr lang="en-US" sz="2951">
                <a:solidFill>
                  <a:srgbClr val="000000"/>
                </a:solidFill>
                <a:latin typeface="Arimo"/>
              </a:rPr>
              <a:t> ima najsofisticiranije veb filtere na svetu</a:t>
            </a:r>
          </a:p>
          <a:p>
            <a:pPr algn="l" marL="637217" indent="-318608" lvl="1">
              <a:lnSpc>
                <a:spcPts val="4633"/>
              </a:lnSpc>
              <a:buFont typeface="Arial"/>
              <a:buChar char="•"/>
            </a:pPr>
            <a:r>
              <a:rPr lang="en-US" sz="2951">
                <a:solidFill>
                  <a:srgbClr val="000000"/>
                </a:solidFill>
                <a:latin typeface="Arimo"/>
              </a:rPr>
              <a:t>Takođe imaju ljude zaposlene u vladi koji “blacklistuju” nepodobne sajtove (npr. BBC News) </a:t>
            </a:r>
          </a:p>
          <a:p>
            <a:pPr algn="l" marL="637217" indent="-318608" lvl="1">
              <a:lnSpc>
                <a:spcPts val="4633"/>
              </a:lnSpc>
              <a:buFont typeface="Arial"/>
              <a:buChar char="•"/>
            </a:pPr>
            <a:r>
              <a:rPr lang="en-US" sz="2951">
                <a:solidFill>
                  <a:srgbClr val="000000"/>
                </a:solidFill>
                <a:latin typeface="Arimo Bold"/>
              </a:rPr>
              <a:t>WeChat </a:t>
            </a:r>
            <a:r>
              <a:rPr lang="en-US" sz="2951">
                <a:solidFill>
                  <a:srgbClr val="000000"/>
                </a:solidFill>
                <a:latin typeface="Arimo"/>
              </a:rPr>
              <a:t>(nema enkripciju, u Kini je zabranjen Whatsapp, Viber...)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12277" y="2951910"/>
            <a:ext cx="3085000" cy="3085000"/>
          </a:xfrm>
          <a:custGeom>
            <a:avLst/>
            <a:gdLst/>
            <a:ahLst/>
            <a:cxnLst/>
            <a:rect r="r" b="b" t="t" l="l"/>
            <a:pathLst>
              <a:path h="3085000" w="3085000">
                <a:moveTo>
                  <a:pt x="0" y="0"/>
                </a:moveTo>
                <a:lnTo>
                  <a:pt x="3085000" y="0"/>
                </a:lnTo>
                <a:lnTo>
                  <a:pt x="3085000" y="3085000"/>
                </a:lnTo>
                <a:lnTo>
                  <a:pt x="0" y="308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62688" y="3315288"/>
            <a:ext cx="2958980" cy="2644230"/>
            <a:chOff x="0" y="0"/>
            <a:chExt cx="3945307" cy="352564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5318" r="0" b="5318"/>
            <a:stretch>
              <a:fillRect/>
            </a:stretch>
          </p:blipFill>
          <p:spPr>
            <a:xfrm flipH="false" flipV="false">
              <a:off x="0" y="0"/>
              <a:ext cx="3945307" cy="352564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7601500" y="2951910"/>
            <a:ext cx="3085000" cy="3085000"/>
          </a:xfrm>
          <a:custGeom>
            <a:avLst/>
            <a:gdLst/>
            <a:ahLst/>
            <a:cxnLst/>
            <a:rect r="r" b="b" t="t" l="l"/>
            <a:pathLst>
              <a:path h="3085000" w="3085000">
                <a:moveTo>
                  <a:pt x="0" y="0"/>
                </a:moveTo>
                <a:lnTo>
                  <a:pt x="3085000" y="0"/>
                </a:lnTo>
                <a:lnTo>
                  <a:pt x="3085000" y="3085000"/>
                </a:lnTo>
                <a:lnTo>
                  <a:pt x="0" y="308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664510" y="3315288"/>
            <a:ext cx="2958980" cy="2644230"/>
            <a:chOff x="0" y="0"/>
            <a:chExt cx="3945307" cy="352564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5318" r="0" b="5318"/>
            <a:stretch>
              <a:fillRect/>
            </a:stretch>
          </p:blipFill>
          <p:spPr>
            <a:xfrm flipH="false" flipV="false">
              <a:off x="0" y="0"/>
              <a:ext cx="3945307" cy="3525640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12390723" y="2951910"/>
            <a:ext cx="3085000" cy="3085000"/>
          </a:xfrm>
          <a:custGeom>
            <a:avLst/>
            <a:gdLst/>
            <a:ahLst/>
            <a:cxnLst/>
            <a:rect r="r" b="b" t="t" l="l"/>
            <a:pathLst>
              <a:path h="3085000" w="3085000">
                <a:moveTo>
                  <a:pt x="0" y="0"/>
                </a:moveTo>
                <a:lnTo>
                  <a:pt x="3085000" y="0"/>
                </a:lnTo>
                <a:lnTo>
                  <a:pt x="3085000" y="3085000"/>
                </a:lnTo>
                <a:lnTo>
                  <a:pt x="0" y="308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453733" y="3315288"/>
            <a:ext cx="2958980" cy="2644230"/>
            <a:chOff x="0" y="0"/>
            <a:chExt cx="3945307" cy="352564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/>
            <a:srcRect l="0" t="5318" r="0" b="5318"/>
            <a:stretch>
              <a:fillRect/>
            </a:stretch>
          </p:blipFill>
          <p:spPr>
            <a:xfrm flipH="false" flipV="false">
              <a:off x="0" y="0"/>
              <a:ext cx="3945307" cy="3525640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7116684" y="1870308"/>
            <a:ext cx="974085" cy="745618"/>
          </a:xfrm>
          <a:custGeom>
            <a:avLst/>
            <a:gdLst/>
            <a:ahLst/>
            <a:cxnLst/>
            <a:rect r="r" b="b" t="t" l="l"/>
            <a:pathLst>
              <a:path h="745618" w="974085">
                <a:moveTo>
                  <a:pt x="0" y="0"/>
                </a:moveTo>
                <a:lnTo>
                  <a:pt x="974085" y="0"/>
                </a:lnTo>
                <a:lnTo>
                  <a:pt x="974085" y="745618"/>
                </a:lnTo>
                <a:lnTo>
                  <a:pt x="0" y="7456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052698"/>
            <a:ext cx="18288000" cy="1234302"/>
            <a:chOff x="0" y="0"/>
            <a:chExt cx="4816593" cy="3250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16592" cy="325084"/>
            </a:xfrm>
            <a:custGeom>
              <a:avLst/>
              <a:gdLst/>
              <a:ahLst/>
              <a:cxnLst/>
              <a:rect r="r" b="b" t="t" l="l"/>
              <a:pathLst>
                <a:path h="325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816593" cy="3631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37414" y="9267586"/>
            <a:ext cx="804526" cy="804526"/>
            <a:chOff x="0" y="0"/>
            <a:chExt cx="1072702" cy="10727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2702" cy="1072702"/>
            </a:xfrm>
            <a:custGeom>
              <a:avLst/>
              <a:gdLst/>
              <a:ahLst/>
              <a:cxnLst/>
              <a:rect r="r" b="b" t="t" l="l"/>
              <a:pathLst>
                <a:path h="1072702" w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58445" y="150016"/>
              <a:ext cx="755811" cy="772669"/>
            </a:xfrm>
            <a:custGeom>
              <a:avLst/>
              <a:gdLst/>
              <a:ahLst/>
              <a:cxnLst/>
              <a:rect r="r" b="b" t="t" l="l"/>
              <a:pathLst>
                <a:path h="772669" w="755811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423082" y="9291263"/>
            <a:ext cx="807064" cy="757173"/>
          </a:xfrm>
          <a:custGeom>
            <a:avLst/>
            <a:gdLst/>
            <a:ahLst/>
            <a:cxnLst/>
            <a:rect r="r" b="b" t="t" l="l"/>
            <a:pathLst>
              <a:path h="757173" w="807064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395752" y="9327294"/>
            <a:ext cx="662689" cy="685111"/>
          </a:xfrm>
          <a:custGeom>
            <a:avLst/>
            <a:gdLst/>
            <a:ahLst/>
            <a:cxnLst/>
            <a:rect r="r" b="b" t="t" l="l"/>
            <a:pathLst>
              <a:path h="685111" w="662689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062279" y="9335724"/>
            <a:ext cx="668249" cy="668249"/>
          </a:xfrm>
          <a:custGeom>
            <a:avLst/>
            <a:gdLst/>
            <a:ahLst/>
            <a:cxnLst/>
            <a:rect r="r" b="b" t="t" l="l"/>
            <a:pathLst>
              <a:path h="668249" w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224046" y="9309278"/>
            <a:ext cx="672629" cy="721142"/>
          </a:xfrm>
          <a:custGeom>
            <a:avLst/>
            <a:gdLst/>
            <a:ahLst/>
            <a:cxnLst/>
            <a:rect r="r" b="b" t="t" l="l"/>
            <a:pathLst>
              <a:path h="721142" w="672629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877084" y="9291263"/>
            <a:ext cx="905315" cy="757173"/>
          </a:xfrm>
          <a:custGeom>
            <a:avLst/>
            <a:gdLst/>
            <a:ahLst/>
            <a:cxnLst/>
            <a:rect r="r" b="b" t="t" l="l"/>
            <a:pathLst>
              <a:path h="757173" w="905315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5109868" y="9297158"/>
            <a:ext cx="2801811" cy="712035"/>
            <a:chOff x="0" y="0"/>
            <a:chExt cx="737925" cy="18753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37925" cy="187532"/>
            </a:xfrm>
            <a:custGeom>
              <a:avLst/>
              <a:gdLst/>
              <a:ahLst/>
              <a:cxnLst/>
              <a:rect r="r" b="b" t="t" l="l"/>
              <a:pathLst>
                <a:path h="187532" w="737925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737925" cy="254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>
                  <a:solidFill>
                    <a:srgbClr val="000000"/>
                  </a:solidFill>
                  <a:latin typeface="Retropix Bold"/>
                  <a:hlinkClick r:id="rId23" action="ppaction://hlinksldjump"/>
                </a:rPr>
                <a:t>Back to Agenda Page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37414" y="797158"/>
            <a:ext cx="18818821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FFFFFF"/>
                </a:solidFill>
                <a:latin typeface="Retropix"/>
              </a:rPr>
              <a:t>Cenzura unutar pojedinačnih kompanija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2426276" y="6403956"/>
            <a:ext cx="3857003" cy="1324889"/>
            <a:chOff x="0" y="0"/>
            <a:chExt cx="5142670" cy="1766519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837302"/>
              <a:ext cx="5142670" cy="929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ublic Sans"/>
                </a:rPr>
                <a:t>Primer - cenzurisanje Donalda Trampa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-66675"/>
              <a:ext cx="4958386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Retropix"/>
                </a:rPr>
                <a:t>Twitter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215499" y="6403956"/>
            <a:ext cx="3857003" cy="1324889"/>
            <a:chOff x="0" y="0"/>
            <a:chExt cx="5142670" cy="1766519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837302"/>
              <a:ext cx="5142670" cy="929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ublic Sans"/>
                </a:rPr>
                <a:t>Primer - kompletno cenzurisanje pornografskog sadržaja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-66675"/>
              <a:ext cx="4958386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Retropix"/>
                </a:rPr>
                <a:t>Tumblr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004722" y="6403956"/>
            <a:ext cx="3857003" cy="1677314"/>
            <a:chOff x="0" y="0"/>
            <a:chExt cx="5142670" cy="2236419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837302"/>
              <a:ext cx="5142670" cy="1399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ublic Sans"/>
                </a:rPr>
                <a:t>Primer - cenzurisanje informacija o izborima, ratu u Palestini...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-66675"/>
              <a:ext cx="4958386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Retropix"/>
                </a:rPr>
                <a:t>Instagram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6736" y="-5817236"/>
            <a:ext cx="21921472" cy="21921472"/>
          </a:xfrm>
          <a:custGeom>
            <a:avLst/>
            <a:gdLst/>
            <a:ahLst/>
            <a:cxnLst/>
            <a:rect r="r" b="b" t="t" l="l"/>
            <a:pathLst>
              <a:path h="21921472" w="21921472">
                <a:moveTo>
                  <a:pt x="0" y="0"/>
                </a:moveTo>
                <a:lnTo>
                  <a:pt x="21921472" y="0"/>
                </a:lnTo>
                <a:lnTo>
                  <a:pt x="21921472" y="21921472"/>
                </a:lnTo>
                <a:lnTo>
                  <a:pt x="0" y="21921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36596" y="1839339"/>
            <a:ext cx="14235927" cy="6629441"/>
            <a:chOff x="0" y="0"/>
            <a:chExt cx="3749380" cy="17460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9380" cy="1746026"/>
            </a:xfrm>
            <a:custGeom>
              <a:avLst/>
              <a:gdLst/>
              <a:ahLst/>
              <a:cxnLst/>
              <a:rect r="r" b="b" t="t" l="l"/>
              <a:pathLst>
                <a:path h="1746026" w="3749380">
                  <a:moveTo>
                    <a:pt x="0" y="0"/>
                  </a:moveTo>
                  <a:lnTo>
                    <a:pt x="3749380" y="0"/>
                  </a:lnTo>
                  <a:lnTo>
                    <a:pt x="3749380" y="1746026"/>
                  </a:lnTo>
                  <a:lnTo>
                    <a:pt x="0" y="1746026"/>
                  </a:lnTo>
                  <a:close/>
                </a:path>
              </a:pathLst>
            </a:custGeom>
            <a:solidFill>
              <a:srgbClr val="FEFF99"/>
            </a:solidFill>
            <a:ln w="95250" cap="sq">
              <a:solidFill>
                <a:srgbClr val="CCCCCC"/>
              </a:solidFill>
              <a:prstDash val="sysDot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49380" cy="1784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301375" y="0"/>
            <a:ext cx="20890750" cy="795781"/>
            <a:chOff x="0" y="0"/>
            <a:chExt cx="27854334" cy="106104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7854334" cy="1061041"/>
              <a:chOff x="0" y="0"/>
              <a:chExt cx="5502091" cy="20958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502091" cy="209588"/>
              </a:xfrm>
              <a:custGeom>
                <a:avLst/>
                <a:gdLst/>
                <a:ahLst/>
                <a:cxnLst/>
                <a:rect r="r" b="b" t="t" l="l"/>
                <a:pathLst>
                  <a:path h="209588" w="5502091">
                    <a:moveTo>
                      <a:pt x="0" y="0"/>
                    </a:moveTo>
                    <a:lnTo>
                      <a:pt x="5502091" y="0"/>
                    </a:lnTo>
                    <a:lnTo>
                      <a:pt x="5502091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1818B7"/>
              </a:solidFill>
              <a:ln w="95250" cap="sq">
                <a:solidFill>
                  <a:srgbClr val="1818B7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5502091" cy="25721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439275" y="269112"/>
              <a:ext cx="26975784" cy="513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Section Header • Section Header • Section Header • Section Header • Section Header • Section Header • Section Header • Section Header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301375" y="9491219"/>
            <a:ext cx="20890750" cy="795781"/>
            <a:chOff x="0" y="0"/>
            <a:chExt cx="27854334" cy="106104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27854334" cy="1061041"/>
              <a:chOff x="0" y="0"/>
              <a:chExt cx="5502091" cy="20958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502091" cy="209588"/>
              </a:xfrm>
              <a:custGeom>
                <a:avLst/>
                <a:gdLst/>
                <a:ahLst/>
                <a:cxnLst/>
                <a:rect r="r" b="b" t="t" l="l"/>
                <a:pathLst>
                  <a:path h="209588" w="5502091">
                    <a:moveTo>
                      <a:pt x="0" y="0"/>
                    </a:moveTo>
                    <a:lnTo>
                      <a:pt x="5502091" y="0"/>
                    </a:lnTo>
                    <a:lnTo>
                      <a:pt x="5502091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1818B7"/>
              </a:solidFill>
              <a:ln w="95250" cap="sq">
                <a:solidFill>
                  <a:srgbClr val="1818B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5502091" cy="25721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39275" y="269112"/>
              <a:ext cx="26975784" cy="513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Section Header • Section Header • Section Header • Section Header • Section Header • Section Header • Section Header • Section Header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07747" y="7165798"/>
            <a:ext cx="2801811" cy="712035"/>
            <a:chOff x="0" y="0"/>
            <a:chExt cx="737925" cy="1875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37925" cy="187532"/>
            </a:xfrm>
            <a:custGeom>
              <a:avLst/>
              <a:gdLst/>
              <a:ahLst/>
              <a:cxnLst/>
              <a:rect r="r" b="b" t="t" l="l"/>
              <a:pathLst>
                <a:path h="187532" w="737925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737925" cy="254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>
                  <a:solidFill>
                    <a:srgbClr val="000000"/>
                  </a:solidFill>
                  <a:latin typeface="Retropix Bold"/>
                  <a:hlinkClick r:id="rId4" action="ppaction://hlinksldjump"/>
                </a:rPr>
                <a:t>Back to Agenda Page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600318" y="4759728"/>
            <a:ext cx="1658982" cy="4147456"/>
            <a:chOff x="0" y="0"/>
            <a:chExt cx="2211976" cy="55299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105988" y="0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2211976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05988" y="2211976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105988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05988" y="1105988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3317965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05988" y="3317965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4423953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105988" y="4423953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284474" y="4613333"/>
              <a:ext cx="749016" cy="727227"/>
            </a:xfrm>
            <a:custGeom>
              <a:avLst/>
              <a:gdLst/>
              <a:ahLst/>
              <a:cxnLst/>
              <a:rect r="r" b="b" t="t" l="l"/>
              <a:pathLst>
                <a:path h="727227" w="749016">
                  <a:moveTo>
                    <a:pt x="0" y="0"/>
                  </a:moveTo>
                  <a:lnTo>
                    <a:pt x="749016" y="0"/>
                  </a:lnTo>
                  <a:lnTo>
                    <a:pt x="749016" y="727227"/>
                  </a:lnTo>
                  <a:lnTo>
                    <a:pt x="0" y="727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3207690">
            <a:off x="6778520" y="8056080"/>
            <a:ext cx="484735" cy="825401"/>
          </a:xfrm>
          <a:custGeom>
            <a:avLst/>
            <a:gdLst/>
            <a:ahLst/>
            <a:cxnLst/>
            <a:rect r="r" b="b" t="t" l="l"/>
            <a:pathLst>
              <a:path h="825401" w="484735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235587" y="4383955"/>
            <a:ext cx="635693" cy="654740"/>
          </a:xfrm>
          <a:custGeom>
            <a:avLst/>
            <a:gdLst/>
            <a:ahLst/>
            <a:cxnLst/>
            <a:rect r="r" b="b" t="t" l="l"/>
            <a:pathLst>
              <a:path h="654740" w="635693">
                <a:moveTo>
                  <a:pt x="0" y="0"/>
                </a:moveTo>
                <a:lnTo>
                  <a:pt x="635692" y="0"/>
                </a:lnTo>
                <a:lnTo>
                  <a:pt x="635692" y="654740"/>
                </a:lnTo>
                <a:lnTo>
                  <a:pt x="0" y="65474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474728" y="2252104"/>
            <a:ext cx="798979" cy="798979"/>
          </a:xfrm>
          <a:custGeom>
            <a:avLst/>
            <a:gdLst/>
            <a:ahLst/>
            <a:cxnLst/>
            <a:rect r="r" b="b" t="t" l="l"/>
            <a:pathLst>
              <a:path h="798979" w="798979">
                <a:moveTo>
                  <a:pt x="0" y="0"/>
                </a:moveTo>
                <a:lnTo>
                  <a:pt x="798979" y="0"/>
                </a:lnTo>
                <a:lnTo>
                  <a:pt x="798979" y="798979"/>
                </a:lnTo>
                <a:lnTo>
                  <a:pt x="0" y="79897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4605885" y="4448175"/>
            <a:ext cx="907623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8999">
                <a:solidFill>
                  <a:srgbClr val="000000"/>
                </a:solidFill>
                <a:latin typeface="Retropix"/>
              </a:rPr>
              <a:t>Sloboda govora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3344126" y="2353235"/>
            <a:ext cx="2527153" cy="473267"/>
          </a:xfrm>
          <a:custGeom>
            <a:avLst/>
            <a:gdLst/>
            <a:ahLst/>
            <a:cxnLst/>
            <a:rect r="r" b="b" t="t" l="l"/>
            <a:pathLst>
              <a:path h="473267" w="2527153">
                <a:moveTo>
                  <a:pt x="0" y="0"/>
                </a:moveTo>
                <a:lnTo>
                  <a:pt x="2527153" y="0"/>
                </a:lnTo>
                <a:lnTo>
                  <a:pt x="2527153" y="473266"/>
                </a:lnTo>
                <a:lnTo>
                  <a:pt x="0" y="47326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90554" y="147547"/>
            <a:ext cx="8235965" cy="8235965"/>
            <a:chOff x="0" y="0"/>
            <a:chExt cx="10981286" cy="109812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81286" cy="10981286"/>
            </a:xfrm>
            <a:custGeom>
              <a:avLst/>
              <a:gdLst/>
              <a:ahLst/>
              <a:cxnLst/>
              <a:rect r="r" b="b" t="t" l="l"/>
              <a:pathLst>
                <a:path h="10981286" w="10981286">
                  <a:moveTo>
                    <a:pt x="0" y="0"/>
                  </a:moveTo>
                  <a:lnTo>
                    <a:pt x="10981286" y="0"/>
                  </a:lnTo>
                  <a:lnTo>
                    <a:pt x="10981286" y="10981286"/>
                  </a:lnTo>
                  <a:lnTo>
                    <a:pt x="0" y="10981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011094" y="344765"/>
              <a:ext cx="533663" cy="516198"/>
            </a:xfrm>
            <a:custGeom>
              <a:avLst/>
              <a:gdLst/>
              <a:ahLst/>
              <a:cxnLst/>
              <a:rect r="r" b="b" t="t" l="l"/>
              <a:pathLst>
                <a:path h="516198" w="533663">
                  <a:moveTo>
                    <a:pt x="0" y="0"/>
                  </a:moveTo>
                  <a:lnTo>
                    <a:pt x="533663" y="0"/>
                  </a:lnTo>
                  <a:lnTo>
                    <a:pt x="533663" y="516198"/>
                  </a:lnTo>
                  <a:lnTo>
                    <a:pt x="0" y="516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73465" y="330459"/>
            <a:ext cx="8235965" cy="8235965"/>
            <a:chOff x="0" y="0"/>
            <a:chExt cx="10981286" cy="109812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81286" cy="10981286"/>
            </a:xfrm>
            <a:custGeom>
              <a:avLst/>
              <a:gdLst/>
              <a:ahLst/>
              <a:cxnLst/>
              <a:rect r="r" b="b" t="t" l="l"/>
              <a:pathLst>
                <a:path h="10981286" w="10981286">
                  <a:moveTo>
                    <a:pt x="0" y="0"/>
                  </a:moveTo>
                  <a:lnTo>
                    <a:pt x="10981286" y="0"/>
                  </a:lnTo>
                  <a:lnTo>
                    <a:pt x="10981286" y="10981286"/>
                  </a:lnTo>
                  <a:lnTo>
                    <a:pt x="0" y="10981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011094" y="344765"/>
              <a:ext cx="533663" cy="516198"/>
            </a:xfrm>
            <a:custGeom>
              <a:avLst/>
              <a:gdLst/>
              <a:ahLst/>
              <a:cxnLst/>
              <a:rect r="r" b="b" t="t" l="l"/>
              <a:pathLst>
                <a:path h="516198" w="533663">
                  <a:moveTo>
                    <a:pt x="0" y="0"/>
                  </a:moveTo>
                  <a:lnTo>
                    <a:pt x="533663" y="0"/>
                  </a:lnTo>
                  <a:lnTo>
                    <a:pt x="533663" y="516198"/>
                  </a:lnTo>
                  <a:lnTo>
                    <a:pt x="0" y="516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256377" y="513370"/>
            <a:ext cx="8235965" cy="8235965"/>
            <a:chOff x="0" y="0"/>
            <a:chExt cx="10981286" cy="109812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81286" cy="10981286"/>
            </a:xfrm>
            <a:custGeom>
              <a:avLst/>
              <a:gdLst/>
              <a:ahLst/>
              <a:cxnLst/>
              <a:rect r="r" b="b" t="t" l="l"/>
              <a:pathLst>
                <a:path h="10981286" w="10981286">
                  <a:moveTo>
                    <a:pt x="0" y="0"/>
                  </a:moveTo>
                  <a:lnTo>
                    <a:pt x="10981286" y="0"/>
                  </a:lnTo>
                  <a:lnTo>
                    <a:pt x="10981286" y="10981286"/>
                  </a:lnTo>
                  <a:lnTo>
                    <a:pt x="0" y="10981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011094" y="344765"/>
              <a:ext cx="533663" cy="516198"/>
            </a:xfrm>
            <a:custGeom>
              <a:avLst/>
              <a:gdLst/>
              <a:ahLst/>
              <a:cxnLst/>
              <a:rect r="r" b="b" t="t" l="l"/>
              <a:pathLst>
                <a:path h="516198" w="533663">
                  <a:moveTo>
                    <a:pt x="0" y="0"/>
                  </a:moveTo>
                  <a:lnTo>
                    <a:pt x="533663" y="0"/>
                  </a:lnTo>
                  <a:lnTo>
                    <a:pt x="533663" y="516198"/>
                  </a:lnTo>
                  <a:lnTo>
                    <a:pt x="0" y="516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439288" y="696281"/>
            <a:ext cx="8235965" cy="8235965"/>
            <a:chOff x="0" y="0"/>
            <a:chExt cx="10981286" cy="109812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981286" cy="10981286"/>
            </a:xfrm>
            <a:custGeom>
              <a:avLst/>
              <a:gdLst/>
              <a:ahLst/>
              <a:cxnLst/>
              <a:rect r="r" b="b" t="t" l="l"/>
              <a:pathLst>
                <a:path h="10981286" w="10981286">
                  <a:moveTo>
                    <a:pt x="0" y="0"/>
                  </a:moveTo>
                  <a:lnTo>
                    <a:pt x="10981286" y="0"/>
                  </a:lnTo>
                  <a:lnTo>
                    <a:pt x="10981286" y="10981286"/>
                  </a:lnTo>
                  <a:lnTo>
                    <a:pt x="0" y="10981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011094" y="344765"/>
              <a:ext cx="533663" cy="516198"/>
            </a:xfrm>
            <a:custGeom>
              <a:avLst/>
              <a:gdLst/>
              <a:ahLst/>
              <a:cxnLst/>
              <a:rect r="r" b="b" t="t" l="l"/>
              <a:pathLst>
                <a:path h="516198" w="533663">
                  <a:moveTo>
                    <a:pt x="0" y="0"/>
                  </a:moveTo>
                  <a:lnTo>
                    <a:pt x="533663" y="0"/>
                  </a:lnTo>
                  <a:lnTo>
                    <a:pt x="533663" y="516198"/>
                  </a:lnTo>
                  <a:lnTo>
                    <a:pt x="0" y="516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37414" y="878821"/>
            <a:ext cx="6368921" cy="460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6981">
                <a:solidFill>
                  <a:srgbClr val="FFFFFF"/>
                </a:solidFill>
                <a:latin typeface="Retropix"/>
              </a:rPr>
              <a:t>Da li je sloboda govora ugrožena u modernom društvu?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9052698"/>
            <a:ext cx="18288000" cy="1234302"/>
            <a:chOff x="0" y="0"/>
            <a:chExt cx="4816593" cy="3250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16592" cy="325084"/>
            </a:xfrm>
            <a:custGeom>
              <a:avLst/>
              <a:gdLst/>
              <a:ahLst/>
              <a:cxnLst/>
              <a:rect r="r" b="b" t="t" l="l"/>
              <a:pathLst>
                <a:path h="325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816593" cy="3631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37414" y="9267586"/>
            <a:ext cx="804526" cy="804526"/>
            <a:chOff x="0" y="0"/>
            <a:chExt cx="1072702" cy="10727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72702" cy="1072702"/>
            </a:xfrm>
            <a:custGeom>
              <a:avLst/>
              <a:gdLst/>
              <a:ahLst/>
              <a:cxnLst/>
              <a:rect r="r" b="b" t="t" l="l"/>
              <a:pathLst>
                <a:path h="1072702" w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8445" y="150016"/>
              <a:ext cx="755811" cy="772669"/>
            </a:xfrm>
            <a:custGeom>
              <a:avLst/>
              <a:gdLst/>
              <a:ahLst/>
              <a:cxnLst/>
              <a:rect r="r" b="b" t="t" l="l"/>
              <a:pathLst>
                <a:path h="772669" w="755811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423082" y="9291263"/>
            <a:ext cx="807064" cy="757173"/>
          </a:xfrm>
          <a:custGeom>
            <a:avLst/>
            <a:gdLst/>
            <a:ahLst/>
            <a:cxnLst/>
            <a:rect r="r" b="b" t="t" l="l"/>
            <a:pathLst>
              <a:path h="757173" w="807064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395752" y="9327294"/>
            <a:ext cx="662689" cy="685111"/>
          </a:xfrm>
          <a:custGeom>
            <a:avLst/>
            <a:gdLst/>
            <a:ahLst/>
            <a:cxnLst/>
            <a:rect r="r" b="b" t="t" l="l"/>
            <a:pathLst>
              <a:path h="685111" w="662689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062279" y="9335724"/>
            <a:ext cx="668249" cy="668249"/>
          </a:xfrm>
          <a:custGeom>
            <a:avLst/>
            <a:gdLst/>
            <a:ahLst/>
            <a:cxnLst/>
            <a:rect r="r" b="b" t="t" l="l"/>
            <a:pathLst>
              <a:path h="668249" w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224046" y="9309278"/>
            <a:ext cx="672629" cy="721142"/>
          </a:xfrm>
          <a:custGeom>
            <a:avLst/>
            <a:gdLst/>
            <a:ahLst/>
            <a:cxnLst/>
            <a:rect r="r" b="b" t="t" l="l"/>
            <a:pathLst>
              <a:path h="721142" w="672629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877084" y="9291263"/>
            <a:ext cx="905315" cy="757173"/>
          </a:xfrm>
          <a:custGeom>
            <a:avLst/>
            <a:gdLst/>
            <a:ahLst/>
            <a:cxnLst/>
            <a:rect r="r" b="b" t="t" l="l"/>
            <a:pathLst>
              <a:path h="757173" w="905315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5109868" y="9297158"/>
            <a:ext cx="2801811" cy="712035"/>
            <a:chOff x="0" y="0"/>
            <a:chExt cx="737925" cy="18753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37925" cy="187532"/>
            </a:xfrm>
            <a:custGeom>
              <a:avLst/>
              <a:gdLst/>
              <a:ahLst/>
              <a:cxnLst/>
              <a:rect r="r" b="b" t="t" l="l"/>
              <a:pathLst>
                <a:path h="187532" w="737925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737925" cy="254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>
                  <a:solidFill>
                    <a:srgbClr val="000000"/>
                  </a:solidFill>
                  <a:latin typeface="Retropix Bold"/>
                  <a:hlinkClick r:id="rId20" action="ppaction://hlinksldjump"/>
                </a:rPr>
                <a:t>Back to Agenda Page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-307683">
            <a:off x="5261746" y="4834275"/>
            <a:ext cx="484735" cy="825401"/>
          </a:xfrm>
          <a:custGeom>
            <a:avLst/>
            <a:gdLst/>
            <a:ahLst/>
            <a:cxnLst/>
            <a:rect r="r" b="b" t="t" l="l"/>
            <a:pathLst>
              <a:path h="825401" w="484735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9716265" y="3393250"/>
            <a:ext cx="7316188" cy="2678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0943" indent="-275472" lvl="1">
              <a:lnSpc>
                <a:spcPts val="3572"/>
              </a:lnSpc>
              <a:buFont typeface="Arial"/>
              <a:buChar char="•"/>
            </a:pPr>
            <a:r>
              <a:rPr lang="en-US" sz="2551">
                <a:solidFill>
                  <a:srgbClr val="000000"/>
                </a:solidFill>
                <a:latin typeface="Public Sans Bold"/>
              </a:rPr>
              <a:t>Politička korektnost</a:t>
            </a:r>
            <a:r>
              <a:rPr lang="en-US" sz="2551">
                <a:solidFill>
                  <a:srgbClr val="000000"/>
                </a:solidFill>
                <a:latin typeface="Public Sans"/>
              </a:rPr>
              <a:t> - da li treba zabranjivati diskusije o određenim temama?</a:t>
            </a:r>
          </a:p>
          <a:p>
            <a:pPr algn="l" marL="550943" indent="-275472" lvl="1">
              <a:lnSpc>
                <a:spcPts val="3572"/>
              </a:lnSpc>
              <a:buFont typeface="Arial"/>
              <a:buChar char="•"/>
            </a:pPr>
            <a:r>
              <a:rPr lang="en-US" sz="2551">
                <a:solidFill>
                  <a:srgbClr val="000000"/>
                </a:solidFill>
                <a:latin typeface="Public Sans"/>
              </a:rPr>
              <a:t>Bazirana je na tome da svakoga tretiramo s poštovanjem</a:t>
            </a:r>
          </a:p>
          <a:p>
            <a:pPr algn="l" marL="550943" indent="-275472" lvl="1">
              <a:lnSpc>
                <a:spcPts val="3572"/>
              </a:lnSpc>
              <a:buFont typeface="Arial"/>
              <a:buChar char="•"/>
            </a:pPr>
            <a:r>
              <a:rPr lang="en-US" sz="2551">
                <a:solidFill>
                  <a:srgbClr val="000000"/>
                </a:solidFill>
                <a:latin typeface="Public Sans"/>
              </a:rPr>
              <a:t>Dešava se da ljudi preteraju i optužuju druge za rasizam, seksizam itd. iako to nije slučaj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2926665" y="2280029"/>
            <a:ext cx="895387" cy="869340"/>
          </a:xfrm>
          <a:custGeom>
            <a:avLst/>
            <a:gdLst/>
            <a:ahLst/>
            <a:cxnLst/>
            <a:rect r="r" b="b" t="t" l="l"/>
            <a:pathLst>
              <a:path h="869340" w="895387">
                <a:moveTo>
                  <a:pt x="0" y="0"/>
                </a:moveTo>
                <a:lnTo>
                  <a:pt x="895388" y="0"/>
                </a:lnTo>
                <a:lnTo>
                  <a:pt x="895388" y="869340"/>
                </a:lnTo>
                <a:lnTo>
                  <a:pt x="0" y="86934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6736" y="-5817236"/>
            <a:ext cx="21921472" cy="21921472"/>
          </a:xfrm>
          <a:custGeom>
            <a:avLst/>
            <a:gdLst/>
            <a:ahLst/>
            <a:cxnLst/>
            <a:rect r="r" b="b" t="t" l="l"/>
            <a:pathLst>
              <a:path h="21921472" w="21921472">
                <a:moveTo>
                  <a:pt x="0" y="0"/>
                </a:moveTo>
                <a:lnTo>
                  <a:pt x="21921472" y="0"/>
                </a:lnTo>
                <a:lnTo>
                  <a:pt x="21921472" y="21921472"/>
                </a:lnTo>
                <a:lnTo>
                  <a:pt x="0" y="21921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36596" y="1839339"/>
            <a:ext cx="14235927" cy="6629441"/>
            <a:chOff x="0" y="0"/>
            <a:chExt cx="3749380" cy="17460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9380" cy="1746026"/>
            </a:xfrm>
            <a:custGeom>
              <a:avLst/>
              <a:gdLst/>
              <a:ahLst/>
              <a:cxnLst/>
              <a:rect r="r" b="b" t="t" l="l"/>
              <a:pathLst>
                <a:path h="1746026" w="3749380">
                  <a:moveTo>
                    <a:pt x="0" y="0"/>
                  </a:moveTo>
                  <a:lnTo>
                    <a:pt x="3749380" y="0"/>
                  </a:lnTo>
                  <a:lnTo>
                    <a:pt x="3749380" y="1746026"/>
                  </a:lnTo>
                  <a:lnTo>
                    <a:pt x="0" y="1746026"/>
                  </a:lnTo>
                  <a:close/>
                </a:path>
              </a:pathLst>
            </a:custGeom>
            <a:solidFill>
              <a:srgbClr val="FEFF99"/>
            </a:solidFill>
            <a:ln w="95250" cap="sq">
              <a:solidFill>
                <a:srgbClr val="CCCCCC"/>
              </a:solidFill>
              <a:prstDash val="sysDot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49380" cy="1784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301375" y="0"/>
            <a:ext cx="20890750" cy="795781"/>
            <a:chOff x="0" y="0"/>
            <a:chExt cx="27854334" cy="106104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7854334" cy="1061041"/>
              <a:chOff x="0" y="0"/>
              <a:chExt cx="5502091" cy="20958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502091" cy="209588"/>
              </a:xfrm>
              <a:custGeom>
                <a:avLst/>
                <a:gdLst/>
                <a:ahLst/>
                <a:cxnLst/>
                <a:rect r="r" b="b" t="t" l="l"/>
                <a:pathLst>
                  <a:path h="209588" w="5502091">
                    <a:moveTo>
                      <a:pt x="0" y="0"/>
                    </a:moveTo>
                    <a:lnTo>
                      <a:pt x="5502091" y="0"/>
                    </a:lnTo>
                    <a:lnTo>
                      <a:pt x="5502091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1818B7"/>
              </a:solidFill>
              <a:ln w="95250" cap="sq">
                <a:solidFill>
                  <a:srgbClr val="1818B7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5502091" cy="25721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439275" y="269112"/>
              <a:ext cx="26975784" cy="513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Section Header • Section Header • Section Header • Section Header • Section Header • Section Header • Section Header • Section Header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301375" y="9491219"/>
            <a:ext cx="20890750" cy="795781"/>
            <a:chOff x="0" y="0"/>
            <a:chExt cx="27854334" cy="106104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27854334" cy="1061041"/>
              <a:chOff x="0" y="0"/>
              <a:chExt cx="5502091" cy="20958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502091" cy="209588"/>
              </a:xfrm>
              <a:custGeom>
                <a:avLst/>
                <a:gdLst/>
                <a:ahLst/>
                <a:cxnLst/>
                <a:rect r="r" b="b" t="t" l="l"/>
                <a:pathLst>
                  <a:path h="209588" w="5502091">
                    <a:moveTo>
                      <a:pt x="0" y="0"/>
                    </a:moveTo>
                    <a:lnTo>
                      <a:pt x="5502091" y="0"/>
                    </a:lnTo>
                    <a:lnTo>
                      <a:pt x="5502091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1818B7"/>
              </a:solidFill>
              <a:ln w="95250" cap="sq">
                <a:solidFill>
                  <a:srgbClr val="1818B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5502091" cy="25721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39275" y="269112"/>
              <a:ext cx="26975784" cy="513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Section Header • Section Header • Section Header • Section Header • Section Header • Section Header • Section Header • Section Header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07747" y="7165798"/>
            <a:ext cx="2801811" cy="712035"/>
            <a:chOff x="0" y="0"/>
            <a:chExt cx="737925" cy="1875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37925" cy="187532"/>
            </a:xfrm>
            <a:custGeom>
              <a:avLst/>
              <a:gdLst/>
              <a:ahLst/>
              <a:cxnLst/>
              <a:rect r="r" b="b" t="t" l="l"/>
              <a:pathLst>
                <a:path h="187532" w="737925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737925" cy="254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>
                  <a:solidFill>
                    <a:srgbClr val="000000"/>
                  </a:solidFill>
                  <a:latin typeface="Retropix Bold"/>
                  <a:hlinkClick r:id="rId4" action="ppaction://hlinksldjump"/>
                </a:rPr>
                <a:t>Back to Agenda Page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600318" y="4759728"/>
            <a:ext cx="1658982" cy="4147456"/>
            <a:chOff x="0" y="0"/>
            <a:chExt cx="2211976" cy="55299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105988" y="0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2211976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05988" y="2211976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105988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05988" y="1105988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3317965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05988" y="3317965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4423953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105988" y="4423953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284474" y="4613333"/>
              <a:ext cx="749016" cy="727227"/>
            </a:xfrm>
            <a:custGeom>
              <a:avLst/>
              <a:gdLst/>
              <a:ahLst/>
              <a:cxnLst/>
              <a:rect r="r" b="b" t="t" l="l"/>
              <a:pathLst>
                <a:path h="727227" w="749016">
                  <a:moveTo>
                    <a:pt x="0" y="0"/>
                  </a:moveTo>
                  <a:lnTo>
                    <a:pt x="749016" y="0"/>
                  </a:lnTo>
                  <a:lnTo>
                    <a:pt x="749016" y="727227"/>
                  </a:lnTo>
                  <a:lnTo>
                    <a:pt x="0" y="727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3207690">
            <a:off x="6778520" y="8056080"/>
            <a:ext cx="484735" cy="825401"/>
          </a:xfrm>
          <a:custGeom>
            <a:avLst/>
            <a:gdLst/>
            <a:ahLst/>
            <a:cxnLst/>
            <a:rect r="r" b="b" t="t" l="l"/>
            <a:pathLst>
              <a:path h="825401" w="484735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235587" y="4383955"/>
            <a:ext cx="635693" cy="654740"/>
          </a:xfrm>
          <a:custGeom>
            <a:avLst/>
            <a:gdLst/>
            <a:ahLst/>
            <a:cxnLst/>
            <a:rect r="r" b="b" t="t" l="l"/>
            <a:pathLst>
              <a:path h="654740" w="635693">
                <a:moveTo>
                  <a:pt x="0" y="0"/>
                </a:moveTo>
                <a:lnTo>
                  <a:pt x="635692" y="0"/>
                </a:lnTo>
                <a:lnTo>
                  <a:pt x="635692" y="654740"/>
                </a:lnTo>
                <a:lnTo>
                  <a:pt x="0" y="65474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474728" y="2252104"/>
            <a:ext cx="798979" cy="798979"/>
          </a:xfrm>
          <a:custGeom>
            <a:avLst/>
            <a:gdLst/>
            <a:ahLst/>
            <a:cxnLst/>
            <a:rect r="r" b="b" t="t" l="l"/>
            <a:pathLst>
              <a:path h="798979" w="798979">
                <a:moveTo>
                  <a:pt x="0" y="0"/>
                </a:moveTo>
                <a:lnTo>
                  <a:pt x="798979" y="0"/>
                </a:lnTo>
                <a:lnTo>
                  <a:pt x="798979" y="798979"/>
                </a:lnTo>
                <a:lnTo>
                  <a:pt x="0" y="79897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5023547" y="3876675"/>
            <a:ext cx="8240907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8999">
                <a:solidFill>
                  <a:srgbClr val="000000"/>
                </a:solidFill>
                <a:latin typeface="Retropix"/>
              </a:rPr>
              <a:t>Deca na Internetu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3344126" y="2353235"/>
            <a:ext cx="2527153" cy="473267"/>
          </a:xfrm>
          <a:custGeom>
            <a:avLst/>
            <a:gdLst/>
            <a:ahLst/>
            <a:cxnLst/>
            <a:rect r="r" b="b" t="t" l="l"/>
            <a:pathLst>
              <a:path h="473267" w="2527153">
                <a:moveTo>
                  <a:pt x="0" y="0"/>
                </a:moveTo>
                <a:lnTo>
                  <a:pt x="2527153" y="0"/>
                </a:lnTo>
                <a:lnTo>
                  <a:pt x="2527153" y="473266"/>
                </a:lnTo>
                <a:lnTo>
                  <a:pt x="0" y="47326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60400" y="838621"/>
            <a:ext cx="6862132" cy="6862132"/>
            <a:chOff x="0" y="0"/>
            <a:chExt cx="9149510" cy="91495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49510" cy="9149510"/>
            </a:xfrm>
            <a:custGeom>
              <a:avLst/>
              <a:gdLst/>
              <a:ahLst/>
              <a:cxnLst/>
              <a:rect r="r" b="b" t="t" l="l"/>
              <a:pathLst>
                <a:path h="9149510" w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341154" y="287255"/>
              <a:ext cx="444643" cy="430091"/>
            </a:xfrm>
            <a:custGeom>
              <a:avLst/>
              <a:gdLst/>
              <a:ahLst/>
              <a:cxnLst/>
              <a:rect r="r" b="b" t="t" l="l"/>
              <a:pathLst>
                <a:path h="430091" w="444643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512800" y="991021"/>
            <a:ext cx="6862132" cy="6862132"/>
            <a:chOff x="0" y="0"/>
            <a:chExt cx="9149510" cy="91495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49510" cy="9149510"/>
            </a:xfrm>
            <a:custGeom>
              <a:avLst/>
              <a:gdLst/>
              <a:ahLst/>
              <a:cxnLst/>
              <a:rect r="r" b="b" t="t" l="l"/>
              <a:pathLst>
                <a:path h="9149510" w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341154" y="287255"/>
              <a:ext cx="444643" cy="430091"/>
            </a:xfrm>
            <a:custGeom>
              <a:avLst/>
              <a:gdLst/>
              <a:ahLst/>
              <a:cxnLst/>
              <a:rect r="r" b="b" t="t" l="l"/>
              <a:pathLst>
                <a:path h="430091" w="444643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665200" y="1143421"/>
            <a:ext cx="6862132" cy="6862132"/>
            <a:chOff x="0" y="0"/>
            <a:chExt cx="9149510" cy="91495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9510" cy="9149510"/>
            </a:xfrm>
            <a:custGeom>
              <a:avLst/>
              <a:gdLst/>
              <a:ahLst/>
              <a:cxnLst/>
              <a:rect r="r" b="b" t="t" l="l"/>
              <a:pathLst>
                <a:path h="9149510" w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341154" y="287255"/>
              <a:ext cx="444643" cy="430091"/>
            </a:xfrm>
            <a:custGeom>
              <a:avLst/>
              <a:gdLst/>
              <a:ahLst/>
              <a:cxnLst/>
              <a:rect r="r" b="b" t="t" l="l"/>
              <a:pathLst>
                <a:path h="430091" w="444643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17600" y="1295821"/>
            <a:ext cx="6862132" cy="6862132"/>
            <a:chOff x="0" y="0"/>
            <a:chExt cx="9149510" cy="91495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149510" cy="9149510"/>
            </a:xfrm>
            <a:custGeom>
              <a:avLst/>
              <a:gdLst/>
              <a:ahLst/>
              <a:cxnLst/>
              <a:rect r="r" b="b" t="t" l="l"/>
              <a:pathLst>
                <a:path h="9149510" w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8341154" y="287255"/>
              <a:ext cx="444643" cy="430091"/>
            </a:xfrm>
            <a:custGeom>
              <a:avLst/>
              <a:gdLst/>
              <a:ahLst/>
              <a:cxnLst/>
              <a:rect r="r" b="b" t="t" l="l"/>
              <a:pathLst>
                <a:path h="430091" w="444643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334895" y="1476375"/>
            <a:ext cx="6326630" cy="373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FFFFFF"/>
                </a:solidFill>
                <a:latin typeface="Retropix"/>
              </a:rPr>
              <a:t>Od kakvih sadržaja treba štititi decu?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9052698"/>
            <a:ext cx="18288000" cy="1234302"/>
            <a:chOff x="0" y="0"/>
            <a:chExt cx="4816593" cy="3250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16592" cy="325084"/>
            </a:xfrm>
            <a:custGeom>
              <a:avLst/>
              <a:gdLst/>
              <a:ahLst/>
              <a:cxnLst/>
              <a:rect r="r" b="b" t="t" l="l"/>
              <a:pathLst>
                <a:path h="325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816593" cy="3631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37414" y="9267586"/>
            <a:ext cx="804526" cy="804526"/>
            <a:chOff x="0" y="0"/>
            <a:chExt cx="1072702" cy="10727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72702" cy="1072702"/>
            </a:xfrm>
            <a:custGeom>
              <a:avLst/>
              <a:gdLst/>
              <a:ahLst/>
              <a:cxnLst/>
              <a:rect r="r" b="b" t="t" l="l"/>
              <a:pathLst>
                <a:path h="1072702" w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8445" y="150016"/>
              <a:ext cx="755811" cy="772669"/>
            </a:xfrm>
            <a:custGeom>
              <a:avLst/>
              <a:gdLst/>
              <a:ahLst/>
              <a:cxnLst/>
              <a:rect r="r" b="b" t="t" l="l"/>
              <a:pathLst>
                <a:path h="772669" w="755811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423082" y="9291263"/>
            <a:ext cx="807064" cy="757173"/>
          </a:xfrm>
          <a:custGeom>
            <a:avLst/>
            <a:gdLst/>
            <a:ahLst/>
            <a:cxnLst/>
            <a:rect r="r" b="b" t="t" l="l"/>
            <a:pathLst>
              <a:path h="757173" w="807064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395752" y="9327294"/>
            <a:ext cx="662689" cy="685111"/>
          </a:xfrm>
          <a:custGeom>
            <a:avLst/>
            <a:gdLst/>
            <a:ahLst/>
            <a:cxnLst/>
            <a:rect r="r" b="b" t="t" l="l"/>
            <a:pathLst>
              <a:path h="685111" w="662689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062279" y="9335724"/>
            <a:ext cx="668249" cy="668249"/>
          </a:xfrm>
          <a:custGeom>
            <a:avLst/>
            <a:gdLst/>
            <a:ahLst/>
            <a:cxnLst/>
            <a:rect r="r" b="b" t="t" l="l"/>
            <a:pathLst>
              <a:path h="668249" w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224046" y="9309278"/>
            <a:ext cx="672629" cy="721142"/>
          </a:xfrm>
          <a:custGeom>
            <a:avLst/>
            <a:gdLst/>
            <a:ahLst/>
            <a:cxnLst/>
            <a:rect r="r" b="b" t="t" l="l"/>
            <a:pathLst>
              <a:path h="721142" w="672629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877084" y="9291263"/>
            <a:ext cx="905315" cy="757173"/>
          </a:xfrm>
          <a:custGeom>
            <a:avLst/>
            <a:gdLst/>
            <a:ahLst/>
            <a:cxnLst/>
            <a:rect r="r" b="b" t="t" l="l"/>
            <a:pathLst>
              <a:path h="757173" w="905315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5109868" y="9297158"/>
            <a:ext cx="2801811" cy="712035"/>
            <a:chOff x="0" y="0"/>
            <a:chExt cx="737925" cy="18753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37925" cy="187532"/>
            </a:xfrm>
            <a:custGeom>
              <a:avLst/>
              <a:gdLst/>
              <a:ahLst/>
              <a:cxnLst/>
              <a:rect r="r" b="b" t="t" l="l"/>
              <a:pathLst>
                <a:path h="187532" w="737925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737925" cy="254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>
                  <a:solidFill>
                    <a:srgbClr val="000000"/>
                  </a:solidFill>
                  <a:latin typeface="Retropix Bold"/>
                  <a:hlinkClick r:id="rId20" action="ppaction://hlinksldjump"/>
                </a:rPr>
                <a:t>Back to Agenda Page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5297664" y="4626396"/>
            <a:ext cx="484735" cy="825401"/>
          </a:xfrm>
          <a:custGeom>
            <a:avLst/>
            <a:gdLst/>
            <a:ahLst/>
            <a:cxnLst/>
            <a:rect r="r" b="b" t="t" l="l"/>
            <a:pathLst>
              <a:path h="825401" w="484735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9817600" y="4024222"/>
            <a:ext cx="6266333" cy="2659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695" indent="-325848" lvl="1">
              <a:lnSpc>
                <a:spcPts val="4225"/>
              </a:lnSpc>
              <a:buFont typeface="Arial"/>
              <a:buChar char="•"/>
            </a:pPr>
            <a:r>
              <a:rPr lang="en-US" sz="3018">
                <a:solidFill>
                  <a:srgbClr val="000000"/>
                </a:solidFill>
                <a:latin typeface="Public Sans"/>
              </a:rPr>
              <a:t>Pornografija</a:t>
            </a:r>
          </a:p>
          <a:p>
            <a:pPr algn="l" marL="651695" indent="-325848" lvl="1">
              <a:lnSpc>
                <a:spcPts val="4225"/>
              </a:lnSpc>
              <a:buFont typeface="Arial"/>
              <a:buChar char="•"/>
            </a:pPr>
            <a:r>
              <a:rPr lang="en-US" sz="3018">
                <a:solidFill>
                  <a:srgbClr val="000000"/>
                </a:solidFill>
                <a:latin typeface="Public Sans"/>
              </a:rPr>
              <a:t>(Anonimni) stranci na internetu</a:t>
            </a:r>
          </a:p>
          <a:p>
            <a:pPr algn="l" marL="651695" indent="-325848" lvl="1">
              <a:lnSpc>
                <a:spcPts val="4225"/>
              </a:lnSpc>
              <a:buFont typeface="Arial"/>
              <a:buChar char="•"/>
            </a:pPr>
            <a:r>
              <a:rPr lang="en-US" sz="3018">
                <a:solidFill>
                  <a:srgbClr val="000000"/>
                </a:solidFill>
                <a:latin typeface="Public Sans"/>
              </a:rPr>
              <a:t>Deljenje ličnih informacija</a:t>
            </a:r>
          </a:p>
          <a:p>
            <a:pPr algn="l" marL="651695" indent="-325848" lvl="1">
              <a:lnSpc>
                <a:spcPts val="4225"/>
              </a:lnSpc>
              <a:buFont typeface="Arial"/>
              <a:buChar char="•"/>
            </a:pPr>
            <a:r>
              <a:rPr lang="en-US" sz="3018">
                <a:solidFill>
                  <a:srgbClr val="000000"/>
                </a:solidFill>
                <a:latin typeface="Public Sans"/>
              </a:rPr>
              <a:t>Nasilni sadržaji</a:t>
            </a:r>
          </a:p>
          <a:p>
            <a:pPr algn="l" marL="651695" indent="-325848" lvl="1">
              <a:lnSpc>
                <a:spcPts val="4225"/>
              </a:lnSpc>
              <a:buFont typeface="Arial"/>
              <a:buChar char="•"/>
            </a:pPr>
            <a:r>
              <a:rPr lang="en-US" sz="3018">
                <a:solidFill>
                  <a:srgbClr val="000000"/>
                </a:solidFill>
                <a:latin typeface="Public Sans"/>
              </a:rPr>
              <a:t>Vršnjačko nasilje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2723252" y="2984287"/>
            <a:ext cx="746029" cy="724326"/>
          </a:xfrm>
          <a:custGeom>
            <a:avLst/>
            <a:gdLst/>
            <a:ahLst/>
            <a:cxnLst/>
            <a:rect r="r" b="b" t="t" l="l"/>
            <a:pathLst>
              <a:path h="724326" w="746029">
                <a:moveTo>
                  <a:pt x="0" y="0"/>
                </a:moveTo>
                <a:lnTo>
                  <a:pt x="746028" y="0"/>
                </a:lnTo>
                <a:lnTo>
                  <a:pt x="746028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12277" y="2951910"/>
            <a:ext cx="3085000" cy="3085000"/>
          </a:xfrm>
          <a:custGeom>
            <a:avLst/>
            <a:gdLst/>
            <a:ahLst/>
            <a:cxnLst/>
            <a:rect r="r" b="b" t="t" l="l"/>
            <a:pathLst>
              <a:path h="3085000" w="3085000">
                <a:moveTo>
                  <a:pt x="0" y="0"/>
                </a:moveTo>
                <a:lnTo>
                  <a:pt x="3085000" y="0"/>
                </a:lnTo>
                <a:lnTo>
                  <a:pt x="3085000" y="3085000"/>
                </a:lnTo>
                <a:lnTo>
                  <a:pt x="0" y="308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62688" y="3315288"/>
            <a:ext cx="2958980" cy="2644230"/>
            <a:chOff x="0" y="0"/>
            <a:chExt cx="3945307" cy="352564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5318" r="0" b="5318"/>
            <a:stretch>
              <a:fillRect/>
            </a:stretch>
          </p:blipFill>
          <p:spPr>
            <a:xfrm flipH="false" flipV="false">
              <a:off x="0" y="0"/>
              <a:ext cx="3945307" cy="352564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7601500" y="2951910"/>
            <a:ext cx="3085000" cy="3085000"/>
          </a:xfrm>
          <a:custGeom>
            <a:avLst/>
            <a:gdLst/>
            <a:ahLst/>
            <a:cxnLst/>
            <a:rect r="r" b="b" t="t" l="l"/>
            <a:pathLst>
              <a:path h="3085000" w="3085000">
                <a:moveTo>
                  <a:pt x="0" y="0"/>
                </a:moveTo>
                <a:lnTo>
                  <a:pt x="3085000" y="0"/>
                </a:lnTo>
                <a:lnTo>
                  <a:pt x="3085000" y="3085000"/>
                </a:lnTo>
                <a:lnTo>
                  <a:pt x="0" y="308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664510" y="3315288"/>
            <a:ext cx="2958980" cy="2644230"/>
            <a:chOff x="0" y="0"/>
            <a:chExt cx="3945307" cy="352564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12728" t="0" r="12728" b="0"/>
            <a:stretch>
              <a:fillRect/>
            </a:stretch>
          </p:blipFill>
          <p:spPr>
            <a:xfrm flipH="false" flipV="false">
              <a:off x="0" y="0"/>
              <a:ext cx="3945307" cy="3525640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12390723" y="2951910"/>
            <a:ext cx="3085000" cy="3085000"/>
          </a:xfrm>
          <a:custGeom>
            <a:avLst/>
            <a:gdLst/>
            <a:ahLst/>
            <a:cxnLst/>
            <a:rect r="r" b="b" t="t" l="l"/>
            <a:pathLst>
              <a:path h="3085000" w="3085000">
                <a:moveTo>
                  <a:pt x="0" y="0"/>
                </a:moveTo>
                <a:lnTo>
                  <a:pt x="3085000" y="0"/>
                </a:lnTo>
                <a:lnTo>
                  <a:pt x="3085000" y="3085000"/>
                </a:lnTo>
                <a:lnTo>
                  <a:pt x="0" y="308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453733" y="3315288"/>
            <a:ext cx="2958980" cy="2644230"/>
            <a:chOff x="0" y="0"/>
            <a:chExt cx="3945307" cy="352564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/>
            <a:srcRect l="14563" t="0" r="14563" b="0"/>
            <a:stretch>
              <a:fillRect/>
            </a:stretch>
          </p:blipFill>
          <p:spPr>
            <a:xfrm flipH="false" flipV="false">
              <a:off x="0" y="0"/>
              <a:ext cx="3945307" cy="3525640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6285215" y="1187704"/>
            <a:ext cx="974085" cy="745618"/>
          </a:xfrm>
          <a:custGeom>
            <a:avLst/>
            <a:gdLst/>
            <a:ahLst/>
            <a:cxnLst/>
            <a:rect r="r" b="b" t="t" l="l"/>
            <a:pathLst>
              <a:path h="745618" w="974085">
                <a:moveTo>
                  <a:pt x="0" y="0"/>
                </a:moveTo>
                <a:lnTo>
                  <a:pt x="974085" y="0"/>
                </a:lnTo>
                <a:lnTo>
                  <a:pt x="974085" y="745617"/>
                </a:lnTo>
                <a:lnTo>
                  <a:pt x="0" y="7456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052698"/>
            <a:ext cx="18288000" cy="1234302"/>
            <a:chOff x="0" y="0"/>
            <a:chExt cx="4816593" cy="3250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16592" cy="325084"/>
            </a:xfrm>
            <a:custGeom>
              <a:avLst/>
              <a:gdLst/>
              <a:ahLst/>
              <a:cxnLst/>
              <a:rect r="r" b="b" t="t" l="l"/>
              <a:pathLst>
                <a:path h="325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816593" cy="3631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37414" y="9267586"/>
            <a:ext cx="804526" cy="804526"/>
            <a:chOff x="0" y="0"/>
            <a:chExt cx="1072702" cy="10727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2702" cy="1072702"/>
            </a:xfrm>
            <a:custGeom>
              <a:avLst/>
              <a:gdLst/>
              <a:ahLst/>
              <a:cxnLst/>
              <a:rect r="r" b="b" t="t" l="l"/>
              <a:pathLst>
                <a:path h="1072702" w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58445" y="150016"/>
              <a:ext cx="755811" cy="772669"/>
            </a:xfrm>
            <a:custGeom>
              <a:avLst/>
              <a:gdLst/>
              <a:ahLst/>
              <a:cxnLst/>
              <a:rect r="r" b="b" t="t" l="l"/>
              <a:pathLst>
                <a:path h="772669" w="755811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423082" y="9291263"/>
            <a:ext cx="807064" cy="757173"/>
          </a:xfrm>
          <a:custGeom>
            <a:avLst/>
            <a:gdLst/>
            <a:ahLst/>
            <a:cxnLst/>
            <a:rect r="r" b="b" t="t" l="l"/>
            <a:pathLst>
              <a:path h="757173" w="807064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395752" y="9327294"/>
            <a:ext cx="662689" cy="685111"/>
          </a:xfrm>
          <a:custGeom>
            <a:avLst/>
            <a:gdLst/>
            <a:ahLst/>
            <a:cxnLst/>
            <a:rect r="r" b="b" t="t" l="l"/>
            <a:pathLst>
              <a:path h="685111" w="662689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062279" y="9335724"/>
            <a:ext cx="668249" cy="668249"/>
          </a:xfrm>
          <a:custGeom>
            <a:avLst/>
            <a:gdLst/>
            <a:ahLst/>
            <a:cxnLst/>
            <a:rect r="r" b="b" t="t" l="l"/>
            <a:pathLst>
              <a:path h="668249" w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224046" y="9309278"/>
            <a:ext cx="672629" cy="721142"/>
          </a:xfrm>
          <a:custGeom>
            <a:avLst/>
            <a:gdLst/>
            <a:ahLst/>
            <a:cxnLst/>
            <a:rect r="r" b="b" t="t" l="l"/>
            <a:pathLst>
              <a:path h="721142" w="672629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877084" y="9291263"/>
            <a:ext cx="905315" cy="757173"/>
          </a:xfrm>
          <a:custGeom>
            <a:avLst/>
            <a:gdLst/>
            <a:ahLst/>
            <a:cxnLst/>
            <a:rect r="r" b="b" t="t" l="l"/>
            <a:pathLst>
              <a:path h="757173" w="905315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5109868" y="9297158"/>
            <a:ext cx="2801811" cy="712035"/>
            <a:chOff x="0" y="0"/>
            <a:chExt cx="737925" cy="18753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37925" cy="187532"/>
            </a:xfrm>
            <a:custGeom>
              <a:avLst/>
              <a:gdLst/>
              <a:ahLst/>
              <a:cxnLst/>
              <a:rect r="r" b="b" t="t" l="l"/>
              <a:pathLst>
                <a:path h="187532" w="737925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737925" cy="254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>
                  <a:solidFill>
                    <a:srgbClr val="000000"/>
                  </a:solidFill>
                  <a:latin typeface="Retropix Bold"/>
                  <a:hlinkClick r:id="rId23" action="ppaction://hlinksldjump"/>
                </a:rPr>
                <a:t>Back to Agenda Page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1019175"/>
            <a:ext cx="11362023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FFFFFF"/>
                </a:solidFill>
                <a:latin typeface="Retropix"/>
              </a:rPr>
              <a:t>Rešenja?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2426276" y="6403956"/>
            <a:ext cx="3857003" cy="1677314"/>
            <a:chOff x="0" y="0"/>
            <a:chExt cx="5142670" cy="2236419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837302"/>
              <a:ext cx="5142670" cy="1399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ublic Sans"/>
                </a:rPr>
                <a:t>Blokiraju određene veb sajtove nakon provere u sklopu pozadinskog procesa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-66675"/>
              <a:ext cx="4958386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Retropix"/>
                </a:rPr>
                <a:t>Veb Filteri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215499" y="6403956"/>
            <a:ext cx="3857003" cy="2163089"/>
            <a:chOff x="0" y="0"/>
            <a:chExt cx="5142670" cy="2884119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1485002"/>
              <a:ext cx="5142670" cy="1399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ublic Sans"/>
                </a:rPr>
                <a:t>Provođenje vremena na internetu zajedno sa detetom, pregled istorije pretrage...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-66675"/>
              <a:ext cx="4958386" cy="1362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Retropix"/>
                </a:rPr>
                <a:t>Direktna kontrola roditelja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004722" y="6403956"/>
            <a:ext cx="3857003" cy="1677314"/>
            <a:chOff x="0" y="0"/>
            <a:chExt cx="5142670" cy="2236419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837302"/>
              <a:ext cx="5142670" cy="1399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ublic Sans"/>
                </a:rPr>
                <a:t>Stavljanje akcenta na važnost bezbednosti na Internetu u sklopu osnovnog obrazovanja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-66675"/>
              <a:ext cx="4958386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Retropix"/>
                </a:rPr>
                <a:t>Obrazovanje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6736" y="-5817236"/>
            <a:ext cx="21921472" cy="21921472"/>
          </a:xfrm>
          <a:custGeom>
            <a:avLst/>
            <a:gdLst/>
            <a:ahLst/>
            <a:cxnLst/>
            <a:rect r="r" b="b" t="t" l="l"/>
            <a:pathLst>
              <a:path h="21921472" w="21921472">
                <a:moveTo>
                  <a:pt x="0" y="0"/>
                </a:moveTo>
                <a:lnTo>
                  <a:pt x="21921472" y="0"/>
                </a:lnTo>
                <a:lnTo>
                  <a:pt x="21921472" y="21921472"/>
                </a:lnTo>
                <a:lnTo>
                  <a:pt x="0" y="21921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51798" y="6727729"/>
            <a:ext cx="7151220" cy="2327397"/>
          </a:xfrm>
          <a:custGeom>
            <a:avLst/>
            <a:gdLst/>
            <a:ahLst/>
            <a:cxnLst/>
            <a:rect r="r" b="b" t="t" l="l"/>
            <a:pathLst>
              <a:path h="2327397" w="7151220">
                <a:moveTo>
                  <a:pt x="0" y="0"/>
                </a:moveTo>
                <a:lnTo>
                  <a:pt x="7151219" y="0"/>
                </a:lnTo>
                <a:lnTo>
                  <a:pt x="7151219" y="2327397"/>
                </a:lnTo>
                <a:lnTo>
                  <a:pt x="0" y="2327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77168" y="1724416"/>
            <a:ext cx="4364264" cy="8728529"/>
          </a:xfrm>
          <a:custGeom>
            <a:avLst/>
            <a:gdLst/>
            <a:ahLst/>
            <a:cxnLst/>
            <a:rect r="r" b="b" t="t" l="l"/>
            <a:pathLst>
              <a:path h="8728529" w="4364264">
                <a:moveTo>
                  <a:pt x="0" y="0"/>
                </a:moveTo>
                <a:lnTo>
                  <a:pt x="4364264" y="0"/>
                </a:lnTo>
                <a:lnTo>
                  <a:pt x="4364264" y="8728529"/>
                </a:lnTo>
                <a:lnTo>
                  <a:pt x="0" y="87285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33126" y="0"/>
            <a:ext cx="3684917" cy="3684917"/>
          </a:xfrm>
          <a:custGeom>
            <a:avLst/>
            <a:gdLst/>
            <a:ahLst/>
            <a:cxnLst/>
            <a:rect r="r" b="b" t="t" l="l"/>
            <a:pathLst>
              <a:path h="3684917" w="3684917">
                <a:moveTo>
                  <a:pt x="0" y="0"/>
                </a:moveTo>
                <a:lnTo>
                  <a:pt x="3684918" y="0"/>
                </a:lnTo>
                <a:lnTo>
                  <a:pt x="3684918" y="3684917"/>
                </a:lnTo>
                <a:lnTo>
                  <a:pt x="0" y="36849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3812" y="-5528151"/>
            <a:ext cx="4364264" cy="8728529"/>
          </a:xfrm>
          <a:custGeom>
            <a:avLst/>
            <a:gdLst/>
            <a:ahLst/>
            <a:cxnLst/>
            <a:rect r="r" b="b" t="t" l="l"/>
            <a:pathLst>
              <a:path h="8728529" w="4364264">
                <a:moveTo>
                  <a:pt x="0" y="0"/>
                </a:moveTo>
                <a:lnTo>
                  <a:pt x="4364264" y="0"/>
                </a:lnTo>
                <a:lnTo>
                  <a:pt x="4364264" y="8728529"/>
                </a:lnTo>
                <a:lnTo>
                  <a:pt x="0" y="87285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43210" y="2152891"/>
            <a:ext cx="10495805" cy="5247903"/>
          </a:xfrm>
          <a:custGeom>
            <a:avLst/>
            <a:gdLst/>
            <a:ahLst/>
            <a:cxnLst/>
            <a:rect r="r" b="b" t="t" l="l"/>
            <a:pathLst>
              <a:path h="5247903" w="10495805">
                <a:moveTo>
                  <a:pt x="0" y="0"/>
                </a:moveTo>
                <a:lnTo>
                  <a:pt x="10495805" y="0"/>
                </a:lnTo>
                <a:lnTo>
                  <a:pt x="10495805" y="5247902"/>
                </a:lnTo>
                <a:lnTo>
                  <a:pt x="0" y="5247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05944" y="2391347"/>
            <a:ext cx="10495805" cy="5247903"/>
          </a:xfrm>
          <a:custGeom>
            <a:avLst/>
            <a:gdLst/>
            <a:ahLst/>
            <a:cxnLst/>
            <a:rect r="r" b="b" t="t" l="l"/>
            <a:pathLst>
              <a:path h="5247903" w="10495805">
                <a:moveTo>
                  <a:pt x="0" y="0"/>
                </a:moveTo>
                <a:lnTo>
                  <a:pt x="10495805" y="0"/>
                </a:lnTo>
                <a:lnTo>
                  <a:pt x="10495805" y="5247902"/>
                </a:lnTo>
                <a:lnTo>
                  <a:pt x="0" y="5247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58123" y="2643525"/>
            <a:ext cx="10495805" cy="5247903"/>
          </a:xfrm>
          <a:custGeom>
            <a:avLst/>
            <a:gdLst/>
            <a:ahLst/>
            <a:cxnLst/>
            <a:rect r="r" b="b" t="t" l="l"/>
            <a:pathLst>
              <a:path h="5247903" w="10495805">
                <a:moveTo>
                  <a:pt x="0" y="0"/>
                </a:moveTo>
                <a:lnTo>
                  <a:pt x="10495805" y="0"/>
                </a:lnTo>
                <a:lnTo>
                  <a:pt x="10495805" y="5247903"/>
                </a:lnTo>
                <a:lnTo>
                  <a:pt x="0" y="52479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27848" y="2909472"/>
            <a:ext cx="581810" cy="581810"/>
          </a:xfrm>
          <a:custGeom>
            <a:avLst/>
            <a:gdLst/>
            <a:ahLst/>
            <a:cxnLst/>
            <a:rect r="r" b="b" t="t" l="l"/>
            <a:pathLst>
              <a:path h="581810" w="581810">
                <a:moveTo>
                  <a:pt x="0" y="0"/>
                </a:moveTo>
                <a:lnTo>
                  <a:pt x="581810" y="0"/>
                </a:lnTo>
                <a:lnTo>
                  <a:pt x="581810" y="581811"/>
                </a:lnTo>
                <a:lnTo>
                  <a:pt x="0" y="5818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48391" y="7478728"/>
            <a:ext cx="484735" cy="825401"/>
          </a:xfrm>
          <a:custGeom>
            <a:avLst/>
            <a:gdLst/>
            <a:ahLst/>
            <a:cxnLst/>
            <a:rect r="r" b="b" t="t" l="l"/>
            <a:pathLst>
              <a:path h="825401" w="484735">
                <a:moveTo>
                  <a:pt x="0" y="0"/>
                </a:moveTo>
                <a:lnTo>
                  <a:pt x="484735" y="0"/>
                </a:lnTo>
                <a:lnTo>
                  <a:pt x="484735" y="825400"/>
                </a:lnTo>
                <a:lnTo>
                  <a:pt x="0" y="825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9053" y="2909472"/>
            <a:ext cx="613646" cy="613646"/>
          </a:xfrm>
          <a:custGeom>
            <a:avLst/>
            <a:gdLst/>
            <a:ahLst/>
            <a:cxnLst/>
            <a:rect r="r" b="b" t="t" l="l"/>
            <a:pathLst>
              <a:path h="613646" w="613646">
                <a:moveTo>
                  <a:pt x="0" y="0"/>
                </a:moveTo>
                <a:lnTo>
                  <a:pt x="613646" y="0"/>
                </a:lnTo>
                <a:lnTo>
                  <a:pt x="613646" y="613646"/>
                </a:lnTo>
                <a:lnTo>
                  <a:pt x="0" y="61364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72626" y="1323946"/>
            <a:ext cx="1658982" cy="4147456"/>
            <a:chOff x="0" y="0"/>
            <a:chExt cx="2211976" cy="55299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05988" y="0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2211976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05988" y="2211976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105988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05988" y="1105988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3317965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105988" y="3317965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4423953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05988" y="4423953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284474" y="4613333"/>
              <a:ext cx="749016" cy="727227"/>
            </a:xfrm>
            <a:custGeom>
              <a:avLst/>
              <a:gdLst/>
              <a:ahLst/>
              <a:cxnLst/>
              <a:rect r="r" b="b" t="t" l="l"/>
              <a:pathLst>
                <a:path h="727227" w="749016">
                  <a:moveTo>
                    <a:pt x="0" y="0"/>
                  </a:moveTo>
                  <a:lnTo>
                    <a:pt x="749016" y="0"/>
                  </a:lnTo>
                  <a:lnTo>
                    <a:pt x="749016" y="727227"/>
                  </a:lnTo>
                  <a:lnTo>
                    <a:pt x="0" y="727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4045617" y="8444541"/>
            <a:ext cx="3684917" cy="3684917"/>
          </a:xfrm>
          <a:custGeom>
            <a:avLst/>
            <a:gdLst/>
            <a:ahLst/>
            <a:cxnLst/>
            <a:rect r="r" b="b" t="t" l="l"/>
            <a:pathLst>
              <a:path h="3684917" w="3684917">
                <a:moveTo>
                  <a:pt x="0" y="0"/>
                </a:moveTo>
                <a:lnTo>
                  <a:pt x="3684918" y="0"/>
                </a:lnTo>
                <a:lnTo>
                  <a:pt x="3684918" y="3684918"/>
                </a:lnTo>
                <a:lnTo>
                  <a:pt x="0" y="3684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4676293" y="4957817"/>
            <a:ext cx="8935414" cy="1675618"/>
            <a:chOff x="0" y="0"/>
            <a:chExt cx="11913886" cy="2234157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9525"/>
              <a:ext cx="11913886" cy="1427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999"/>
                </a:lnSpc>
              </a:pPr>
              <a:r>
                <a:rPr lang="en-US" sz="6999">
                  <a:solidFill>
                    <a:srgbClr val="000000"/>
                  </a:solidFill>
                  <a:latin typeface="Retropix"/>
                </a:rPr>
                <a:t>Hvala na pažnji!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1548357"/>
              <a:ext cx="1191388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6736" y="-5817236"/>
            <a:ext cx="21921472" cy="21921472"/>
          </a:xfrm>
          <a:custGeom>
            <a:avLst/>
            <a:gdLst/>
            <a:ahLst/>
            <a:cxnLst/>
            <a:rect r="r" b="b" t="t" l="l"/>
            <a:pathLst>
              <a:path h="21921472" w="21921472">
                <a:moveTo>
                  <a:pt x="0" y="0"/>
                </a:moveTo>
                <a:lnTo>
                  <a:pt x="21921472" y="0"/>
                </a:lnTo>
                <a:lnTo>
                  <a:pt x="21921472" y="21921472"/>
                </a:lnTo>
                <a:lnTo>
                  <a:pt x="0" y="21921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36596" y="1839339"/>
            <a:ext cx="14235927" cy="6629441"/>
            <a:chOff x="0" y="0"/>
            <a:chExt cx="3749380" cy="17460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9380" cy="1746026"/>
            </a:xfrm>
            <a:custGeom>
              <a:avLst/>
              <a:gdLst/>
              <a:ahLst/>
              <a:cxnLst/>
              <a:rect r="r" b="b" t="t" l="l"/>
              <a:pathLst>
                <a:path h="1746026" w="3749380">
                  <a:moveTo>
                    <a:pt x="0" y="0"/>
                  </a:moveTo>
                  <a:lnTo>
                    <a:pt x="3749380" y="0"/>
                  </a:lnTo>
                  <a:lnTo>
                    <a:pt x="3749380" y="1746026"/>
                  </a:lnTo>
                  <a:lnTo>
                    <a:pt x="0" y="1746026"/>
                  </a:lnTo>
                  <a:close/>
                </a:path>
              </a:pathLst>
            </a:custGeom>
            <a:solidFill>
              <a:srgbClr val="FEFF99"/>
            </a:solidFill>
            <a:ln w="95250" cap="sq">
              <a:solidFill>
                <a:srgbClr val="CCCCCC"/>
              </a:solidFill>
              <a:prstDash val="sysDot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49380" cy="1784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301375" y="0"/>
            <a:ext cx="20890750" cy="795781"/>
            <a:chOff x="0" y="0"/>
            <a:chExt cx="27854334" cy="106104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7854334" cy="1061041"/>
              <a:chOff x="0" y="0"/>
              <a:chExt cx="5502091" cy="20958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502091" cy="209588"/>
              </a:xfrm>
              <a:custGeom>
                <a:avLst/>
                <a:gdLst/>
                <a:ahLst/>
                <a:cxnLst/>
                <a:rect r="r" b="b" t="t" l="l"/>
                <a:pathLst>
                  <a:path h="209588" w="5502091">
                    <a:moveTo>
                      <a:pt x="0" y="0"/>
                    </a:moveTo>
                    <a:lnTo>
                      <a:pt x="5502091" y="0"/>
                    </a:lnTo>
                    <a:lnTo>
                      <a:pt x="5502091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1818B7"/>
              </a:solidFill>
              <a:ln w="95250" cap="sq">
                <a:solidFill>
                  <a:srgbClr val="1818B7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5502091" cy="25721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439275" y="269112"/>
              <a:ext cx="26975784" cy="513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Section Header • Section Header • Section Header • Section Header • Section Header • Section Header • Section Header • Section Header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301375" y="9491219"/>
            <a:ext cx="20890750" cy="795781"/>
            <a:chOff x="0" y="0"/>
            <a:chExt cx="27854334" cy="106104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27854334" cy="1061041"/>
              <a:chOff x="0" y="0"/>
              <a:chExt cx="5502091" cy="20958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502091" cy="209588"/>
              </a:xfrm>
              <a:custGeom>
                <a:avLst/>
                <a:gdLst/>
                <a:ahLst/>
                <a:cxnLst/>
                <a:rect r="r" b="b" t="t" l="l"/>
                <a:pathLst>
                  <a:path h="209588" w="5502091">
                    <a:moveTo>
                      <a:pt x="0" y="0"/>
                    </a:moveTo>
                    <a:lnTo>
                      <a:pt x="5502091" y="0"/>
                    </a:lnTo>
                    <a:lnTo>
                      <a:pt x="5502091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1818B7"/>
              </a:solidFill>
              <a:ln w="95250" cap="sq">
                <a:solidFill>
                  <a:srgbClr val="1818B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5502091" cy="25721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39275" y="269112"/>
              <a:ext cx="26975784" cy="513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Section Header • Section Header • Section Header • Section Header • Section Header • Section Header • Section Header • Section Header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07747" y="7165798"/>
            <a:ext cx="2801811" cy="712035"/>
            <a:chOff x="0" y="0"/>
            <a:chExt cx="737925" cy="1875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37925" cy="187532"/>
            </a:xfrm>
            <a:custGeom>
              <a:avLst/>
              <a:gdLst/>
              <a:ahLst/>
              <a:cxnLst/>
              <a:rect r="r" b="b" t="t" l="l"/>
              <a:pathLst>
                <a:path h="187532" w="737925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737925" cy="254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>
                  <a:solidFill>
                    <a:srgbClr val="000000"/>
                  </a:solidFill>
                  <a:latin typeface="Retropix Bold"/>
                  <a:hlinkClick r:id="rId4" action="ppaction://hlinksldjump"/>
                </a:rPr>
                <a:t>Back to Agenda Page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600318" y="4759728"/>
            <a:ext cx="1658982" cy="4147456"/>
            <a:chOff x="0" y="0"/>
            <a:chExt cx="2211976" cy="55299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105988" y="0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2211976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05988" y="2211976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105988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05988" y="1105988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3317965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05988" y="3317965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4423953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105988" y="4423953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284474" y="4613333"/>
              <a:ext cx="749016" cy="727227"/>
            </a:xfrm>
            <a:custGeom>
              <a:avLst/>
              <a:gdLst/>
              <a:ahLst/>
              <a:cxnLst/>
              <a:rect r="r" b="b" t="t" l="l"/>
              <a:pathLst>
                <a:path h="727227" w="749016">
                  <a:moveTo>
                    <a:pt x="0" y="0"/>
                  </a:moveTo>
                  <a:lnTo>
                    <a:pt x="749016" y="0"/>
                  </a:lnTo>
                  <a:lnTo>
                    <a:pt x="749016" y="727227"/>
                  </a:lnTo>
                  <a:lnTo>
                    <a:pt x="0" y="727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3207690">
            <a:off x="6778520" y="8056080"/>
            <a:ext cx="484735" cy="825401"/>
          </a:xfrm>
          <a:custGeom>
            <a:avLst/>
            <a:gdLst/>
            <a:ahLst/>
            <a:cxnLst/>
            <a:rect r="r" b="b" t="t" l="l"/>
            <a:pathLst>
              <a:path h="825401" w="484735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235587" y="4383955"/>
            <a:ext cx="635693" cy="654740"/>
          </a:xfrm>
          <a:custGeom>
            <a:avLst/>
            <a:gdLst/>
            <a:ahLst/>
            <a:cxnLst/>
            <a:rect r="r" b="b" t="t" l="l"/>
            <a:pathLst>
              <a:path h="654740" w="635693">
                <a:moveTo>
                  <a:pt x="0" y="0"/>
                </a:moveTo>
                <a:lnTo>
                  <a:pt x="635692" y="0"/>
                </a:lnTo>
                <a:lnTo>
                  <a:pt x="635692" y="654740"/>
                </a:lnTo>
                <a:lnTo>
                  <a:pt x="0" y="65474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474728" y="2252104"/>
            <a:ext cx="798979" cy="798979"/>
          </a:xfrm>
          <a:custGeom>
            <a:avLst/>
            <a:gdLst/>
            <a:ahLst/>
            <a:cxnLst/>
            <a:rect r="r" b="b" t="t" l="l"/>
            <a:pathLst>
              <a:path h="798979" w="798979">
                <a:moveTo>
                  <a:pt x="0" y="0"/>
                </a:moveTo>
                <a:lnTo>
                  <a:pt x="798979" y="0"/>
                </a:lnTo>
                <a:lnTo>
                  <a:pt x="798979" y="798979"/>
                </a:lnTo>
                <a:lnTo>
                  <a:pt x="0" y="79897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5023547" y="4448175"/>
            <a:ext cx="824090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8999">
                <a:solidFill>
                  <a:srgbClr val="000000"/>
                </a:solidFill>
                <a:latin typeface="Retropix"/>
              </a:rPr>
              <a:t>Cenzura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3344126" y="2353235"/>
            <a:ext cx="2527153" cy="473267"/>
          </a:xfrm>
          <a:custGeom>
            <a:avLst/>
            <a:gdLst/>
            <a:ahLst/>
            <a:cxnLst/>
            <a:rect r="r" b="b" t="t" l="l"/>
            <a:pathLst>
              <a:path h="473267" w="2527153">
                <a:moveTo>
                  <a:pt x="0" y="0"/>
                </a:moveTo>
                <a:lnTo>
                  <a:pt x="2527153" y="0"/>
                </a:lnTo>
                <a:lnTo>
                  <a:pt x="2527153" y="473266"/>
                </a:lnTo>
                <a:lnTo>
                  <a:pt x="0" y="47326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785412" cy="10467682"/>
            <a:chOff x="0" y="0"/>
            <a:chExt cx="1787105" cy="2756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87104" cy="2756920"/>
            </a:xfrm>
            <a:custGeom>
              <a:avLst/>
              <a:gdLst/>
              <a:ahLst/>
              <a:cxnLst/>
              <a:rect r="r" b="b" t="t" l="l"/>
              <a:pathLst>
                <a:path h="2756920" w="1787104">
                  <a:moveTo>
                    <a:pt x="0" y="0"/>
                  </a:moveTo>
                  <a:lnTo>
                    <a:pt x="1787104" y="0"/>
                  </a:lnTo>
                  <a:lnTo>
                    <a:pt x="1787104" y="2756920"/>
                  </a:lnTo>
                  <a:lnTo>
                    <a:pt x="0" y="2756920"/>
                  </a:lnTo>
                  <a:close/>
                </a:path>
              </a:pathLst>
            </a:custGeom>
            <a:solidFill>
              <a:srgbClr val="067A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87105" cy="2795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72159" y="1019175"/>
            <a:ext cx="5512237" cy="373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FFFFFF"/>
                </a:solidFill>
                <a:latin typeface="Retropix"/>
              </a:rPr>
              <a:t>Izvori korišćeni pri pripremi prezentacije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785412" y="0"/>
          <a:ext cx="11502588" cy="10287000"/>
        </p:xfrm>
        <a:graphic>
          <a:graphicData uri="http://schemas.openxmlformats.org/drawingml/2006/table">
            <a:tbl>
              <a:tblPr/>
              <a:tblGrid>
                <a:gridCol w="5751294"/>
                <a:gridCol w="5751294"/>
              </a:tblGrid>
              <a:tr h="37662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1818B7"/>
                          </a:solidFill>
                          <a:latin typeface="Retropix"/>
                        </a:rPr>
                        <a:t>GENERALNO</a:t>
                      </a:r>
                      <a:endParaRPr lang="en-US" sz="1100"/>
                    </a:p>
                    <a:p>
                      <a:pPr algn="ctr">
                        <a:lnSpc>
                          <a:spcPts val="3220"/>
                        </a:lnSpc>
                      </a:pPr>
                      <a:r>
                        <a:rPr lang="en-US" sz="2300" u="sng">
                          <a:solidFill>
                            <a:srgbClr val="000000"/>
                          </a:solidFill>
                          <a:latin typeface="Retropix"/>
                          <a:hlinkClick r:id="rId2" tooltip="https://poincare.matf.bg.ac.rs/~sana.stojanovic.djurdjevic/rid/cas4_cenzura_sloboda_govora.pdf"/>
                        </a:rPr>
                        <a:t>cas4_cenzura_sloboda_govora.pdf</a:t>
                      </a:r>
                    </a:p>
                    <a:p>
                      <a:pPr algn="ctr">
                        <a:lnSpc>
                          <a:spcPts val="3220"/>
                        </a:lnSpc>
                      </a:pPr>
                      <a:r>
                        <a:rPr lang="en-US" sz="2300" u="sng">
                          <a:solidFill>
                            <a:srgbClr val="000000"/>
                          </a:solidFill>
                          <a:latin typeface="Retropix"/>
                          <a:hlinkClick r:id="rId3" tooltip="https://www.slideshare.net/no0orcom/censorship-on-the-internet"/>
                        </a:rPr>
                        <a:t>Censorship on the Internet</a:t>
                      </a:r>
                      <a:r>
                        <a:rPr lang="en-US" sz="2300" u="sng">
                          <a:solidFill>
                            <a:srgbClr val="000000"/>
                          </a:solidFill>
                          <a:latin typeface="Retropix"/>
                        </a:rPr>
                        <a:t> PPT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1818B7"/>
                          </a:solidFill>
                          <a:latin typeface="Retropix"/>
                        </a:rPr>
                        <a:t>PRIMERI CENZURE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 u="sng">
                          <a:solidFill>
                            <a:srgbClr val="000000"/>
                          </a:solidFill>
                          <a:latin typeface="Retropix"/>
                          <a:hlinkClick r:id="rId4" tooltip="https://en.wikipedia.org/wiki/Buddhas_of_Bamiyan#Taliban_incursions_(1998%E2%80%932001)"/>
                        </a:rPr>
                        <a:t>Buddhas of Bamiyan</a:t>
                      </a:r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 u="sng">
                          <a:solidFill>
                            <a:srgbClr val="000000"/>
                          </a:solidFill>
                          <a:latin typeface="Retropix"/>
                          <a:hlinkClick r:id="rId5" tooltip="https://www.slideshare.net/AravinthShanmugam1/media-censorship-58504823"/>
                        </a:rPr>
                        <a:t>Media Censorship </a:t>
                      </a:r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 u="sng">
                          <a:solidFill>
                            <a:srgbClr val="000000"/>
                          </a:solidFill>
                          <a:latin typeface="Retropix"/>
                          <a:hlinkClick r:id="rId6" tooltip="https://www.slideshare.net/AravinthShanmugam1/media-censorship-58504823"/>
                        </a:rPr>
                        <a:t>Inquisition</a:t>
                      </a:r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 u="sng">
                          <a:solidFill>
                            <a:srgbClr val="000000"/>
                          </a:solidFill>
                          <a:latin typeface="Retropix"/>
                        </a:rPr>
                        <a:t>North Korea propaganda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u="sng">
                          <a:solidFill>
                            <a:srgbClr val="000000"/>
                          </a:solidFill>
                          <a:latin typeface="Retropix"/>
                          <a:hlinkClick r:id="rId7" tooltip="https://www.dw.com/en/how-the-nazis-used-poster-art-as-propaganda/a-55751640"/>
                        </a:rPr>
                        <a:t>Nazi Germany Propaganda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u="sng">
                          <a:solidFill>
                            <a:srgbClr val="000000"/>
                          </a:solidFill>
                          <a:latin typeface="Retropix"/>
                          <a:hlinkClick r:id="rId8" tooltip="https://www.slobodnaevropa.org/a/tviter-ozna%C4%8Davanje-medija-srbija/31420187.html"/>
                        </a:rPr>
                        <a:t>SNS Mediji u Srbiji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03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1818B7"/>
                          </a:solidFill>
                          <a:latin typeface="Retropix"/>
                        </a:rPr>
                        <a:t>DEFINICIJE I RAZLOZI </a:t>
                      </a:r>
                      <a:endParaRPr lang="en-US" sz="1100"/>
                    </a:p>
                    <a:p>
                      <a:pPr algn="ctr">
                        <a:lnSpc>
                          <a:spcPts val="3220"/>
                        </a:lnSpc>
                      </a:pPr>
                      <a:r>
                        <a:rPr lang="en-US" sz="2300" u="sng">
                          <a:solidFill>
                            <a:srgbClr val="000000"/>
                          </a:solidFill>
                          <a:latin typeface="Retropix"/>
                          <a:hlinkClick r:id="rId9" tooltip="https://www.slideshare.net/AravinthShanmugam1/media-censorship-58504823"/>
                        </a:rPr>
                        <a:t>Direktna Cenzura u Medijima</a:t>
                      </a:r>
                    </a:p>
                    <a:p>
                      <a:pPr algn="ctr">
                        <a:lnSpc>
                          <a:spcPts val="3220"/>
                        </a:lnSpc>
                      </a:pPr>
                      <a:r>
                        <a:rPr lang="en-US" sz="2300" u="sng">
                          <a:solidFill>
                            <a:srgbClr val="000000"/>
                          </a:solidFill>
                          <a:latin typeface="Retropix"/>
                          <a:hlinkClick r:id="rId10" tooltip="https://en.wikipedia.org/wiki/Self-censorship#As_a_form_of_preference_falsification"/>
                        </a:rPr>
                        <a:t>Autocenzura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1818B7"/>
                          </a:solidFill>
                          <a:latin typeface="Retropix"/>
                        </a:rPr>
                        <a:t>INTERNET CENZURA</a:t>
                      </a:r>
                      <a:endParaRPr lang="en-US" sz="1100"/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2500" u="sng">
                          <a:solidFill>
                            <a:srgbClr val="000000"/>
                          </a:solidFill>
                          <a:latin typeface="Retropix"/>
                          <a:hlinkClick r:id="rId11" tooltip="https://en.wikipedia.org/wiki/Internet_censorship"/>
                        </a:rPr>
                        <a:t>Internet censorship</a:t>
                      </a:r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2500" u="sng">
                          <a:solidFill>
                            <a:srgbClr val="000000"/>
                          </a:solidFill>
                          <a:latin typeface="Retropix"/>
                          <a:hlinkClick r:id="rId12" tooltip="https://www.comparitech.com/blog/vpn-privacy/internet-censorship-map/"/>
                        </a:rPr>
                        <a:t>Internet censorship map</a:t>
                      </a:r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2500" u="sng">
                          <a:solidFill>
                            <a:srgbClr val="000000"/>
                          </a:solidFill>
                          <a:latin typeface="Retropix"/>
                          <a:hlinkClick r:id="rId13" tooltip="https://www.washingtonpost.com/technology/2022/10/09/social-media-content-moderation/"/>
                        </a:rPr>
                        <a:t>Twitter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99"/>
                    </a:solidFill>
                  </a:tcPr>
                </a:tc>
              </a:tr>
              <a:tr h="32603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1818B7"/>
                          </a:solidFill>
                          <a:latin typeface="Retropix"/>
                        </a:rPr>
                        <a:t>SLOBODA GOVORA</a:t>
                      </a:r>
                      <a:endParaRPr lang="en-US" sz="1100"/>
                    </a:p>
                    <a:p>
                      <a:pPr algn="ctr">
                        <a:lnSpc>
                          <a:spcPts val="3360"/>
                        </a:lnSpc>
                      </a:pPr>
                      <a:r>
                        <a:rPr lang="en-US" sz="2400" u="sng">
                          <a:solidFill>
                            <a:srgbClr val="000000"/>
                          </a:solidFill>
                          <a:latin typeface="Retropix"/>
                          <a:hlinkClick r:id="rId14" tooltip="https://hbr.org/2006/09/rethinking-political-correctness"/>
                        </a:rPr>
                        <a:t>Rethinking Political Correctness</a:t>
                      </a:r>
                    </a:p>
                    <a:p>
                      <a:pPr algn="ctr">
                        <a:lnSpc>
                          <a:spcPts val="3360"/>
                        </a:lnSpc>
                      </a:pPr>
                      <a:r>
                        <a:rPr lang="en-US" sz="2400" u="sng">
                          <a:solidFill>
                            <a:srgbClr val="000000"/>
                          </a:solidFill>
                          <a:latin typeface="Retropix"/>
                          <a:hlinkClick r:id="rId15" tooltip="https://thechoatenews.choate.edu/2016/03/26/why-we-need-political-correctness/"/>
                        </a:rPr>
                        <a:t>Why we need political correctness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1818B7"/>
                          </a:solidFill>
                          <a:latin typeface="Retropix"/>
                        </a:rPr>
                        <a:t>DECA NA INTERNETU</a:t>
                      </a:r>
                      <a:endParaRPr lang="en-US" sz="1100"/>
                    </a:p>
                    <a:p>
                      <a:pPr algn="ctr">
                        <a:lnSpc>
                          <a:spcPts val="3360"/>
                        </a:lnSpc>
                      </a:pPr>
                      <a:r>
                        <a:rPr lang="en-US" sz="2400" u="sng">
                          <a:solidFill>
                            <a:srgbClr val="000000"/>
                          </a:solidFill>
                          <a:latin typeface="Retropix"/>
                          <a:hlinkClick r:id="rId16" tooltip="https://www.unicef.org/parenting/child-care/keep-your-child-safe-online"/>
                        </a:rPr>
                        <a:t>How to keep your child safe online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90554" y="147547"/>
            <a:ext cx="8235965" cy="8235965"/>
            <a:chOff x="0" y="0"/>
            <a:chExt cx="10981286" cy="109812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81286" cy="10981286"/>
            </a:xfrm>
            <a:custGeom>
              <a:avLst/>
              <a:gdLst/>
              <a:ahLst/>
              <a:cxnLst/>
              <a:rect r="r" b="b" t="t" l="l"/>
              <a:pathLst>
                <a:path h="10981286" w="10981286">
                  <a:moveTo>
                    <a:pt x="0" y="0"/>
                  </a:moveTo>
                  <a:lnTo>
                    <a:pt x="10981286" y="0"/>
                  </a:lnTo>
                  <a:lnTo>
                    <a:pt x="10981286" y="10981286"/>
                  </a:lnTo>
                  <a:lnTo>
                    <a:pt x="0" y="10981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011094" y="344765"/>
              <a:ext cx="533663" cy="516198"/>
            </a:xfrm>
            <a:custGeom>
              <a:avLst/>
              <a:gdLst/>
              <a:ahLst/>
              <a:cxnLst/>
              <a:rect r="r" b="b" t="t" l="l"/>
              <a:pathLst>
                <a:path h="516198" w="533663">
                  <a:moveTo>
                    <a:pt x="0" y="0"/>
                  </a:moveTo>
                  <a:lnTo>
                    <a:pt x="533663" y="0"/>
                  </a:lnTo>
                  <a:lnTo>
                    <a:pt x="533663" y="516198"/>
                  </a:lnTo>
                  <a:lnTo>
                    <a:pt x="0" y="516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73465" y="330459"/>
            <a:ext cx="8235965" cy="8235965"/>
            <a:chOff x="0" y="0"/>
            <a:chExt cx="10981286" cy="109812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81286" cy="10981286"/>
            </a:xfrm>
            <a:custGeom>
              <a:avLst/>
              <a:gdLst/>
              <a:ahLst/>
              <a:cxnLst/>
              <a:rect r="r" b="b" t="t" l="l"/>
              <a:pathLst>
                <a:path h="10981286" w="10981286">
                  <a:moveTo>
                    <a:pt x="0" y="0"/>
                  </a:moveTo>
                  <a:lnTo>
                    <a:pt x="10981286" y="0"/>
                  </a:lnTo>
                  <a:lnTo>
                    <a:pt x="10981286" y="10981286"/>
                  </a:lnTo>
                  <a:lnTo>
                    <a:pt x="0" y="10981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011094" y="344765"/>
              <a:ext cx="533663" cy="516198"/>
            </a:xfrm>
            <a:custGeom>
              <a:avLst/>
              <a:gdLst/>
              <a:ahLst/>
              <a:cxnLst/>
              <a:rect r="r" b="b" t="t" l="l"/>
              <a:pathLst>
                <a:path h="516198" w="533663">
                  <a:moveTo>
                    <a:pt x="0" y="0"/>
                  </a:moveTo>
                  <a:lnTo>
                    <a:pt x="533663" y="0"/>
                  </a:lnTo>
                  <a:lnTo>
                    <a:pt x="533663" y="516198"/>
                  </a:lnTo>
                  <a:lnTo>
                    <a:pt x="0" y="516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256377" y="513370"/>
            <a:ext cx="8235965" cy="8235965"/>
            <a:chOff x="0" y="0"/>
            <a:chExt cx="10981286" cy="109812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81286" cy="10981286"/>
            </a:xfrm>
            <a:custGeom>
              <a:avLst/>
              <a:gdLst/>
              <a:ahLst/>
              <a:cxnLst/>
              <a:rect r="r" b="b" t="t" l="l"/>
              <a:pathLst>
                <a:path h="10981286" w="10981286">
                  <a:moveTo>
                    <a:pt x="0" y="0"/>
                  </a:moveTo>
                  <a:lnTo>
                    <a:pt x="10981286" y="0"/>
                  </a:lnTo>
                  <a:lnTo>
                    <a:pt x="10981286" y="10981286"/>
                  </a:lnTo>
                  <a:lnTo>
                    <a:pt x="0" y="10981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011094" y="344765"/>
              <a:ext cx="533663" cy="516198"/>
            </a:xfrm>
            <a:custGeom>
              <a:avLst/>
              <a:gdLst/>
              <a:ahLst/>
              <a:cxnLst/>
              <a:rect r="r" b="b" t="t" l="l"/>
              <a:pathLst>
                <a:path h="516198" w="533663">
                  <a:moveTo>
                    <a:pt x="0" y="0"/>
                  </a:moveTo>
                  <a:lnTo>
                    <a:pt x="533663" y="0"/>
                  </a:lnTo>
                  <a:lnTo>
                    <a:pt x="533663" y="516198"/>
                  </a:lnTo>
                  <a:lnTo>
                    <a:pt x="0" y="516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439288" y="696281"/>
            <a:ext cx="8235965" cy="8235965"/>
            <a:chOff x="0" y="0"/>
            <a:chExt cx="10981286" cy="109812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981286" cy="10981286"/>
            </a:xfrm>
            <a:custGeom>
              <a:avLst/>
              <a:gdLst/>
              <a:ahLst/>
              <a:cxnLst/>
              <a:rect r="r" b="b" t="t" l="l"/>
              <a:pathLst>
                <a:path h="10981286" w="10981286">
                  <a:moveTo>
                    <a:pt x="0" y="0"/>
                  </a:moveTo>
                  <a:lnTo>
                    <a:pt x="10981286" y="0"/>
                  </a:lnTo>
                  <a:lnTo>
                    <a:pt x="10981286" y="10981286"/>
                  </a:lnTo>
                  <a:lnTo>
                    <a:pt x="0" y="10981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011094" y="344765"/>
              <a:ext cx="533663" cy="516198"/>
            </a:xfrm>
            <a:custGeom>
              <a:avLst/>
              <a:gdLst/>
              <a:ahLst/>
              <a:cxnLst/>
              <a:rect r="r" b="b" t="t" l="l"/>
              <a:pathLst>
                <a:path h="516198" w="533663">
                  <a:moveTo>
                    <a:pt x="0" y="0"/>
                  </a:moveTo>
                  <a:lnTo>
                    <a:pt x="533663" y="0"/>
                  </a:lnTo>
                  <a:lnTo>
                    <a:pt x="533663" y="516198"/>
                  </a:lnTo>
                  <a:lnTo>
                    <a:pt x="0" y="516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41940" y="1295821"/>
            <a:ext cx="5407446" cy="240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9"/>
              </a:lnSpc>
            </a:pPr>
            <a:r>
              <a:rPr lang="en-US" sz="8629">
                <a:solidFill>
                  <a:srgbClr val="FFFFFF"/>
                </a:solidFill>
                <a:latin typeface="Retropix"/>
              </a:rPr>
              <a:t>Šta je CENZURA?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9052698"/>
            <a:ext cx="18288000" cy="1234302"/>
            <a:chOff x="0" y="0"/>
            <a:chExt cx="4816593" cy="3250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16592" cy="325084"/>
            </a:xfrm>
            <a:custGeom>
              <a:avLst/>
              <a:gdLst/>
              <a:ahLst/>
              <a:cxnLst/>
              <a:rect r="r" b="b" t="t" l="l"/>
              <a:pathLst>
                <a:path h="325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816593" cy="3631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37414" y="9267586"/>
            <a:ext cx="804526" cy="804526"/>
            <a:chOff x="0" y="0"/>
            <a:chExt cx="1072702" cy="10727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72702" cy="1072702"/>
            </a:xfrm>
            <a:custGeom>
              <a:avLst/>
              <a:gdLst/>
              <a:ahLst/>
              <a:cxnLst/>
              <a:rect r="r" b="b" t="t" l="l"/>
              <a:pathLst>
                <a:path h="1072702" w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8445" y="150016"/>
              <a:ext cx="755811" cy="772669"/>
            </a:xfrm>
            <a:custGeom>
              <a:avLst/>
              <a:gdLst/>
              <a:ahLst/>
              <a:cxnLst/>
              <a:rect r="r" b="b" t="t" l="l"/>
              <a:pathLst>
                <a:path h="772669" w="755811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423082" y="9291263"/>
            <a:ext cx="807064" cy="757173"/>
          </a:xfrm>
          <a:custGeom>
            <a:avLst/>
            <a:gdLst/>
            <a:ahLst/>
            <a:cxnLst/>
            <a:rect r="r" b="b" t="t" l="l"/>
            <a:pathLst>
              <a:path h="757173" w="807064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395752" y="9327294"/>
            <a:ext cx="662689" cy="685111"/>
          </a:xfrm>
          <a:custGeom>
            <a:avLst/>
            <a:gdLst/>
            <a:ahLst/>
            <a:cxnLst/>
            <a:rect r="r" b="b" t="t" l="l"/>
            <a:pathLst>
              <a:path h="685111" w="662689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062279" y="9335724"/>
            <a:ext cx="668249" cy="668249"/>
          </a:xfrm>
          <a:custGeom>
            <a:avLst/>
            <a:gdLst/>
            <a:ahLst/>
            <a:cxnLst/>
            <a:rect r="r" b="b" t="t" l="l"/>
            <a:pathLst>
              <a:path h="668249" w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224046" y="9309278"/>
            <a:ext cx="672629" cy="721142"/>
          </a:xfrm>
          <a:custGeom>
            <a:avLst/>
            <a:gdLst/>
            <a:ahLst/>
            <a:cxnLst/>
            <a:rect r="r" b="b" t="t" l="l"/>
            <a:pathLst>
              <a:path h="721142" w="672629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877084" y="9291263"/>
            <a:ext cx="905315" cy="757173"/>
          </a:xfrm>
          <a:custGeom>
            <a:avLst/>
            <a:gdLst/>
            <a:ahLst/>
            <a:cxnLst/>
            <a:rect r="r" b="b" t="t" l="l"/>
            <a:pathLst>
              <a:path h="757173" w="905315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5109868" y="9297158"/>
            <a:ext cx="2801811" cy="712035"/>
            <a:chOff x="0" y="0"/>
            <a:chExt cx="737925" cy="18753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37925" cy="187532"/>
            </a:xfrm>
            <a:custGeom>
              <a:avLst/>
              <a:gdLst/>
              <a:ahLst/>
              <a:cxnLst/>
              <a:rect r="r" b="b" t="t" l="l"/>
              <a:pathLst>
                <a:path h="187532" w="737925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737925" cy="254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>
                  <a:solidFill>
                    <a:srgbClr val="000000"/>
                  </a:solidFill>
                  <a:latin typeface="Retropix Bold"/>
                  <a:hlinkClick r:id="rId20" action="ppaction://hlinksldjump"/>
                </a:rPr>
                <a:t>Back to Agenda Page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6384827" y="3149369"/>
            <a:ext cx="484735" cy="825401"/>
          </a:xfrm>
          <a:custGeom>
            <a:avLst/>
            <a:gdLst/>
            <a:ahLst/>
            <a:cxnLst/>
            <a:rect r="r" b="b" t="t" l="l"/>
            <a:pathLst>
              <a:path h="825401" w="484735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9716265" y="3393250"/>
            <a:ext cx="7316188" cy="402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0943" indent="-275472" lvl="1">
              <a:lnSpc>
                <a:spcPts val="3572"/>
              </a:lnSpc>
              <a:buFont typeface="Arial"/>
              <a:buChar char="•"/>
            </a:pPr>
            <a:r>
              <a:rPr lang="en-US" sz="2551">
                <a:solidFill>
                  <a:srgbClr val="000000"/>
                </a:solidFill>
                <a:latin typeface="Public Sans"/>
              </a:rPr>
              <a:t>Postupak nadziranja </a:t>
            </a:r>
            <a:r>
              <a:rPr lang="en-US" sz="2551">
                <a:solidFill>
                  <a:srgbClr val="000000"/>
                </a:solidFill>
                <a:latin typeface="Public Sans"/>
                <a:hlinkClick r:id="rId23" tooltip="https://sh.wikipedia.org/wiki/Sloboda"/>
              </a:rPr>
              <a:t>slobode</a:t>
            </a:r>
            <a:r>
              <a:rPr lang="en-US" sz="2551">
                <a:solidFill>
                  <a:srgbClr val="000000"/>
                </a:solidFill>
                <a:latin typeface="Public Sans"/>
              </a:rPr>
              <a:t> izražavanja</a:t>
            </a:r>
          </a:p>
          <a:p>
            <a:pPr algn="l">
              <a:lnSpc>
                <a:spcPts val="3572"/>
              </a:lnSpc>
            </a:pPr>
          </a:p>
          <a:p>
            <a:pPr algn="l" marL="550943" indent="-275472" lvl="1">
              <a:lnSpc>
                <a:spcPts val="3572"/>
              </a:lnSpc>
              <a:buFont typeface="Arial"/>
              <a:buChar char="•"/>
            </a:pPr>
            <a:r>
              <a:rPr lang="en-US" sz="2551">
                <a:solidFill>
                  <a:srgbClr val="000000"/>
                </a:solidFill>
                <a:latin typeface="Public Sans"/>
              </a:rPr>
              <a:t>Autoritarno ograničavanje ili zabrana javnog izražavanja mišljenja ili ideja, zbog opasnosti po vlast, društveni ili moralni poredak</a:t>
            </a:r>
          </a:p>
          <a:p>
            <a:pPr algn="l">
              <a:lnSpc>
                <a:spcPts val="3572"/>
              </a:lnSpc>
            </a:pPr>
          </a:p>
          <a:p>
            <a:pPr algn="l" marL="550943" indent="-275472" lvl="1">
              <a:lnSpc>
                <a:spcPts val="3572"/>
              </a:lnSpc>
              <a:buFont typeface="Arial"/>
              <a:buChar char="•"/>
            </a:pPr>
            <a:r>
              <a:rPr lang="en-US" sz="2551">
                <a:solidFill>
                  <a:srgbClr val="000000"/>
                </a:solidFill>
                <a:latin typeface="Public Sans Bold"/>
              </a:rPr>
              <a:t>Pokušaj da se reguliše ili spreči javni pristup informacijama ili materijalima koji se smatraju štetnim, opasnim ili uvredljivim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2926665" y="2280029"/>
            <a:ext cx="895387" cy="869340"/>
          </a:xfrm>
          <a:custGeom>
            <a:avLst/>
            <a:gdLst/>
            <a:ahLst/>
            <a:cxnLst/>
            <a:rect r="r" b="b" t="t" l="l"/>
            <a:pathLst>
              <a:path h="869340" w="895387">
                <a:moveTo>
                  <a:pt x="0" y="0"/>
                </a:moveTo>
                <a:lnTo>
                  <a:pt x="895388" y="0"/>
                </a:lnTo>
                <a:lnTo>
                  <a:pt x="895388" y="869340"/>
                </a:lnTo>
                <a:lnTo>
                  <a:pt x="0" y="86934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12277" y="2951910"/>
            <a:ext cx="3085000" cy="3085000"/>
          </a:xfrm>
          <a:custGeom>
            <a:avLst/>
            <a:gdLst/>
            <a:ahLst/>
            <a:cxnLst/>
            <a:rect r="r" b="b" t="t" l="l"/>
            <a:pathLst>
              <a:path h="3085000" w="3085000">
                <a:moveTo>
                  <a:pt x="0" y="0"/>
                </a:moveTo>
                <a:lnTo>
                  <a:pt x="3085000" y="0"/>
                </a:lnTo>
                <a:lnTo>
                  <a:pt x="3085000" y="3085000"/>
                </a:lnTo>
                <a:lnTo>
                  <a:pt x="0" y="308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62688" y="3315288"/>
            <a:ext cx="2958980" cy="2644230"/>
            <a:chOff x="0" y="0"/>
            <a:chExt cx="3945307" cy="352564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5318" r="0" b="5318"/>
            <a:stretch>
              <a:fillRect/>
            </a:stretch>
          </p:blipFill>
          <p:spPr>
            <a:xfrm flipH="false" flipV="false">
              <a:off x="0" y="0"/>
              <a:ext cx="3945307" cy="352564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7664510" y="3315288"/>
            <a:ext cx="2958980" cy="2644230"/>
            <a:chOff x="0" y="0"/>
            <a:chExt cx="3945307" cy="352564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3855" t="0" r="3855" b="0"/>
            <a:stretch>
              <a:fillRect/>
            </a:stretch>
          </p:blipFill>
          <p:spPr>
            <a:xfrm flipH="false" flipV="false">
              <a:off x="0" y="0"/>
              <a:ext cx="3945307" cy="3525640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2390723" y="2951910"/>
            <a:ext cx="3085000" cy="3085000"/>
          </a:xfrm>
          <a:custGeom>
            <a:avLst/>
            <a:gdLst/>
            <a:ahLst/>
            <a:cxnLst/>
            <a:rect r="r" b="b" t="t" l="l"/>
            <a:pathLst>
              <a:path h="3085000" w="3085000">
                <a:moveTo>
                  <a:pt x="0" y="0"/>
                </a:moveTo>
                <a:lnTo>
                  <a:pt x="3085000" y="0"/>
                </a:lnTo>
                <a:lnTo>
                  <a:pt x="3085000" y="3085000"/>
                </a:lnTo>
                <a:lnTo>
                  <a:pt x="0" y="308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453733" y="3315288"/>
            <a:ext cx="2958980" cy="2644230"/>
            <a:chOff x="0" y="0"/>
            <a:chExt cx="3945307" cy="352564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rcRect l="16429" t="0" r="16429" b="0"/>
            <a:stretch>
              <a:fillRect/>
            </a:stretch>
          </p:blipFill>
          <p:spPr>
            <a:xfrm flipH="false" flipV="false">
              <a:off x="0" y="0"/>
              <a:ext cx="3945307" cy="3525640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16285215" y="1187704"/>
            <a:ext cx="974085" cy="745618"/>
          </a:xfrm>
          <a:custGeom>
            <a:avLst/>
            <a:gdLst/>
            <a:ahLst/>
            <a:cxnLst/>
            <a:rect r="r" b="b" t="t" l="l"/>
            <a:pathLst>
              <a:path h="745618" w="974085">
                <a:moveTo>
                  <a:pt x="0" y="0"/>
                </a:moveTo>
                <a:lnTo>
                  <a:pt x="974085" y="0"/>
                </a:lnTo>
                <a:lnTo>
                  <a:pt x="974085" y="745617"/>
                </a:lnTo>
                <a:lnTo>
                  <a:pt x="0" y="7456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9052698"/>
            <a:ext cx="18288000" cy="1234302"/>
            <a:chOff x="0" y="0"/>
            <a:chExt cx="4816593" cy="3250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325084"/>
            </a:xfrm>
            <a:custGeom>
              <a:avLst/>
              <a:gdLst/>
              <a:ahLst/>
              <a:cxnLst/>
              <a:rect r="r" b="b" t="t" l="l"/>
              <a:pathLst>
                <a:path h="325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3631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37414" y="9267586"/>
            <a:ext cx="804526" cy="804526"/>
            <a:chOff x="0" y="0"/>
            <a:chExt cx="1072702" cy="10727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72702" cy="1072702"/>
            </a:xfrm>
            <a:custGeom>
              <a:avLst/>
              <a:gdLst/>
              <a:ahLst/>
              <a:cxnLst/>
              <a:rect r="r" b="b" t="t" l="l"/>
              <a:pathLst>
                <a:path h="1072702" w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8445" y="150016"/>
              <a:ext cx="755811" cy="772669"/>
            </a:xfrm>
            <a:custGeom>
              <a:avLst/>
              <a:gdLst/>
              <a:ahLst/>
              <a:cxnLst/>
              <a:rect r="r" b="b" t="t" l="l"/>
              <a:pathLst>
                <a:path h="772669" w="755811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423082" y="9291263"/>
            <a:ext cx="807064" cy="757173"/>
          </a:xfrm>
          <a:custGeom>
            <a:avLst/>
            <a:gdLst/>
            <a:ahLst/>
            <a:cxnLst/>
            <a:rect r="r" b="b" t="t" l="l"/>
            <a:pathLst>
              <a:path h="757173" w="807064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395752" y="9327294"/>
            <a:ext cx="662689" cy="685111"/>
          </a:xfrm>
          <a:custGeom>
            <a:avLst/>
            <a:gdLst/>
            <a:ahLst/>
            <a:cxnLst/>
            <a:rect r="r" b="b" t="t" l="l"/>
            <a:pathLst>
              <a:path h="685111" w="662689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062279" y="9335724"/>
            <a:ext cx="668249" cy="668249"/>
          </a:xfrm>
          <a:custGeom>
            <a:avLst/>
            <a:gdLst/>
            <a:ahLst/>
            <a:cxnLst/>
            <a:rect r="r" b="b" t="t" l="l"/>
            <a:pathLst>
              <a:path h="668249" w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224046" y="9309278"/>
            <a:ext cx="672629" cy="721142"/>
          </a:xfrm>
          <a:custGeom>
            <a:avLst/>
            <a:gdLst/>
            <a:ahLst/>
            <a:cxnLst/>
            <a:rect r="r" b="b" t="t" l="l"/>
            <a:pathLst>
              <a:path h="721142" w="672629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877084" y="9291263"/>
            <a:ext cx="905315" cy="757173"/>
          </a:xfrm>
          <a:custGeom>
            <a:avLst/>
            <a:gdLst/>
            <a:ahLst/>
            <a:cxnLst/>
            <a:rect r="r" b="b" t="t" l="l"/>
            <a:pathLst>
              <a:path h="757173" w="905315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5109868" y="9297158"/>
            <a:ext cx="2801811" cy="712035"/>
            <a:chOff x="0" y="0"/>
            <a:chExt cx="737925" cy="18753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37925" cy="187532"/>
            </a:xfrm>
            <a:custGeom>
              <a:avLst/>
              <a:gdLst/>
              <a:ahLst/>
              <a:cxnLst/>
              <a:rect r="r" b="b" t="t" l="l"/>
              <a:pathLst>
                <a:path h="187532" w="737925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737925" cy="254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>
                  <a:solidFill>
                    <a:srgbClr val="000000"/>
                  </a:solidFill>
                  <a:latin typeface="Retropix Bold"/>
                  <a:hlinkClick r:id="rId23" action="ppaction://hlinksldjump"/>
                </a:rPr>
                <a:t>Back to Agenda Page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8700" y="1019175"/>
            <a:ext cx="11362023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FFFFFF"/>
                </a:solidFill>
                <a:latin typeface="Retropix"/>
              </a:rPr>
              <a:t>Ko vrši cenzuru?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2426276" y="6403956"/>
            <a:ext cx="3857003" cy="972464"/>
            <a:chOff x="0" y="0"/>
            <a:chExt cx="5142670" cy="1296619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837302"/>
              <a:ext cx="5142670" cy="459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ublic Sans"/>
                </a:rPr>
                <a:t>Najčešća u Zapadnim državama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-66675"/>
              <a:ext cx="4958386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Retropix"/>
                </a:rPr>
                <a:t>Vlada neke države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215499" y="6403956"/>
            <a:ext cx="3857003" cy="1458239"/>
            <a:chOff x="0" y="0"/>
            <a:chExt cx="5142670" cy="1944319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1485002"/>
              <a:ext cx="5142670" cy="459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ublic Sans"/>
                </a:rPr>
                <a:t>Češće se dešava na Istoku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-66675"/>
              <a:ext cx="4958386" cy="1362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Retropix"/>
                </a:rPr>
                <a:t>Religiozne institucije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004722" y="6403956"/>
            <a:ext cx="3857003" cy="1324889"/>
            <a:chOff x="0" y="0"/>
            <a:chExt cx="5142670" cy="1766519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837302"/>
              <a:ext cx="5142670" cy="929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ublic Sans"/>
                </a:rPr>
                <a:t>Društvene mreže, vesti, uticaj sponzora...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-66675"/>
              <a:ext cx="4958386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Retropix"/>
                </a:rPr>
                <a:t>Druge institucije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60400" y="838621"/>
            <a:ext cx="6862132" cy="6862132"/>
            <a:chOff x="0" y="0"/>
            <a:chExt cx="9149510" cy="91495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49510" cy="9149510"/>
            </a:xfrm>
            <a:custGeom>
              <a:avLst/>
              <a:gdLst/>
              <a:ahLst/>
              <a:cxnLst/>
              <a:rect r="r" b="b" t="t" l="l"/>
              <a:pathLst>
                <a:path h="9149510" w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341154" y="287255"/>
              <a:ext cx="444643" cy="430091"/>
            </a:xfrm>
            <a:custGeom>
              <a:avLst/>
              <a:gdLst/>
              <a:ahLst/>
              <a:cxnLst/>
              <a:rect r="r" b="b" t="t" l="l"/>
              <a:pathLst>
                <a:path h="430091" w="444643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512800" y="991021"/>
            <a:ext cx="6862132" cy="6862132"/>
            <a:chOff x="0" y="0"/>
            <a:chExt cx="9149510" cy="91495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49510" cy="9149510"/>
            </a:xfrm>
            <a:custGeom>
              <a:avLst/>
              <a:gdLst/>
              <a:ahLst/>
              <a:cxnLst/>
              <a:rect r="r" b="b" t="t" l="l"/>
              <a:pathLst>
                <a:path h="9149510" w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341154" y="287255"/>
              <a:ext cx="444643" cy="430091"/>
            </a:xfrm>
            <a:custGeom>
              <a:avLst/>
              <a:gdLst/>
              <a:ahLst/>
              <a:cxnLst/>
              <a:rect r="r" b="b" t="t" l="l"/>
              <a:pathLst>
                <a:path h="430091" w="444643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665200" y="1143421"/>
            <a:ext cx="6862132" cy="6862132"/>
            <a:chOff x="0" y="0"/>
            <a:chExt cx="9149510" cy="91495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9510" cy="9149510"/>
            </a:xfrm>
            <a:custGeom>
              <a:avLst/>
              <a:gdLst/>
              <a:ahLst/>
              <a:cxnLst/>
              <a:rect r="r" b="b" t="t" l="l"/>
              <a:pathLst>
                <a:path h="9149510" w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341154" y="287255"/>
              <a:ext cx="444643" cy="430091"/>
            </a:xfrm>
            <a:custGeom>
              <a:avLst/>
              <a:gdLst/>
              <a:ahLst/>
              <a:cxnLst/>
              <a:rect r="r" b="b" t="t" l="l"/>
              <a:pathLst>
                <a:path h="430091" w="444643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17600" y="1295821"/>
            <a:ext cx="6862132" cy="6862132"/>
            <a:chOff x="0" y="0"/>
            <a:chExt cx="9149510" cy="91495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149510" cy="9149510"/>
            </a:xfrm>
            <a:custGeom>
              <a:avLst/>
              <a:gdLst/>
              <a:ahLst/>
              <a:cxnLst/>
              <a:rect r="r" b="b" t="t" l="l"/>
              <a:pathLst>
                <a:path h="9149510" w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8341154" y="287255"/>
              <a:ext cx="444643" cy="430091"/>
            </a:xfrm>
            <a:custGeom>
              <a:avLst/>
              <a:gdLst/>
              <a:ahLst/>
              <a:cxnLst/>
              <a:rect r="r" b="b" t="t" l="l"/>
              <a:pathLst>
                <a:path h="430091" w="444643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42931" y="829096"/>
            <a:ext cx="6326630" cy="284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FFFFFF"/>
                </a:solidFill>
                <a:latin typeface="Retropix"/>
              </a:rPr>
              <a:t>Šta se smatra prvim slučajem cenzure?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9052698"/>
            <a:ext cx="18288000" cy="1234302"/>
            <a:chOff x="0" y="0"/>
            <a:chExt cx="4816593" cy="3250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16592" cy="325084"/>
            </a:xfrm>
            <a:custGeom>
              <a:avLst/>
              <a:gdLst/>
              <a:ahLst/>
              <a:cxnLst/>
              <a:rect r="r" b="b" t="t" l="l"/>
              <a:pathLst>
                <a:path h="325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816593" cy="3631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37414" y="9267586"/>
            <a:ext cx="804526" cy="804526"/>
            <a:chOff x="0" y="0"/>
            <a:chExt cx="1072702" cy="10727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72702" cy="1072702"/>
            </a:xfrm>
            <a:custGeom>
              <a:avLst/>
              <a:gdLst/>
              <a:ahLst/>
              <a:cxnLst/>
              <a:rect r="r" b="b" t="t" l="l"/>
              <a:pathLst>
                <a:path h="1072702" w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8445" y="150016"/>
              <a:ext cx="755811" cy="772669"/>
            </a:xfrm>
            <a:custGeom>
              <a:avLst/>
              <a:gdLst/>
              <a:ahLst/>
              <a:cxnLst/>
              <a:rect r="r" b="b" t="t" l="l"/>
              <a:pathLst>
                <a:path h="772669" w="755811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423082" y="9291263"/>
            <a:ext cx="807064" cy="757173"/>
          </a:xfrm>
          <a:custGeom>
            <a:avLst/>
            <a:gdLst/>
            <a:ahLst/>
            <a:cxnLst/>
            <a:rect r="r" b="b" t="t" l="l"/>
            <a:pathLst>
              <a:path h="757173" w="807064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395752" y="9327294"/>
            <a:ext cx="662689" cy="685111"/>
          </a:xfrm>
          <a:custGeom>
            <a:avLst/>
            <a:gdLst/>
            <a:ahLst/>
            <a:cxnLst/>
            <a:rect r="r" b="b" t="t" l="l"/>
            <a:pathLst>
              <a:path h="685111" w="662689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062279" y="9335724"/>
            <a:ext cx="668249" cy="668249"/>
          </a:xfrm>
          <a:custGeom>
            <a:avLst/>
            <a:gdLst/>
            <a:ahLst/>
            <a:cxnLst/>
            <a:rect r="r" b="b" t="t" l="l"/>
            <a:pathLst>
              <a:path h="668249" w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224046" y="9309278"/>
            <a:ext cx="672629" cy="721142"/>
          </a:xfrm>
          <a:custGeom>
            <a:avLst/>
            <a:gdLst/>
            <a:ahLst/>
            <a:cxnLst/>
            <a:rect r="r" b="b" t="t" l="l"/>
            <a:pathLst>
              <a:path h="721142" w="672629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877084" y="9291263"/>
            <a:ext cx="905315" cy="757173"/>
          </a:xfrm>
          <a:custGeom>
            <a:avLst/>
            <a:gdLst/>
            <a:ahLst/>
            <a:cxnLst/>
            <a:rect r="r" b="b" t="t" l="l"/>
            <a:pathLst>
              <a:path h="757173" w="905315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5109868" y="9297158"/>
            <a:ext cx="2801811" cy="712035"/>
            <a:chOff x="0" y="0"/>
            <a:chExt cx="737925" cy="18753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37925" cy="187532"/>
            </a:xfrm>
            <a:custGeom>
              <a:avLst/>
              <a:gdLst/>
              <a:ahLst/>
              <a:cxnLst/>
              <a:rect r="r" b="b" t="t" l="l"/>
              <a:pathLst>
                <a:path h="187532" w="737925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737925" cy="254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>
                  <a:solidFill>
                    <a:srgbClr val="000000"/>
                  </a:solidFill>
                  <a:latin typeface="Retropix Bold"/>
                  <a:hlinkClick r:id="rId20" action="ppaction://hlinksldjump"/>
                </a:rPr>
                <a:t>Back to Agenda Page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6384827" y="3149369"/>
            <a:ext cx="484735" cy="825401"/>
          </a:xfrm>
          <a:custGeom>
            <a:avLst/>
            <a:gdLst/>
            <a:ahLst/>
            <a:cxnLst/>
            <a:rect r="r" b="b" t="t" l="l"/>
            <a:pathLst>
              <a:path h="825401" w="484735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548062" y="4050812"/>
            <a:ext cx="5096408" cy="265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Public Sans Bold"/>
              </a:rPr>
              <a:t>Sokratov govor o demokratiji</a:t>
            </a:r>
            <a:r>
              <a:rPr lang="en-US" sz="3799">
                <a:solidFill>
                  <a:srgbClr val="000000"/>
                </a:solidFill>
                <a:latin typeface="Public Sans"/>
              </a:rPr>
              <a:t> bio je cenzurisan od strane </a:t>
            </a:r>
            <a:r>
              <a:rPr lang="en-US" sz="3799">
                <a:solidFill>
                  <a:srgbClr val="000000"/>
                </a:solidFill>
                <a:latin typeface="Public Sans Bold"/>
              </a:rPr>
              <a:t>vlade</a:t>
            </a:r>
            <a:r>
              <a:rPr lang="en-US" sz="3799">
                <a:solidFill>
                  <a:srgbClr val="000000"/>
                </a:solidFill>
                <a:latin typeface="Public Sans"/>
              </a:rPr>
              <a:t> u Atini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2723252" y="2949570"/>
            <a:ext cx="746029" cy="724326"/>
          </a:xfrm>
          <a:custGeom>
            <a:avLst/>
            <a:gdLst/>
            <a:ahLst/>
            <a:cxnLst/>
            <a:rect r="r" b="b" t="t" l="l"/>
            <a:pathLst>
              <a:path h="724326" w="746029">
                <a:moveTo>
                  <a:pt x="0" y="0"/>
                </a:moveTo>
                <a:lnTo>
                  <a:pt x="746028" y="0"/>
                </a:lnTo>
                <a:lnTo>
                  <a:pt x="746028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3166" y="3372027"/>
            <a:ext cx="6010345" cy="3005172"/>
          </a:xfrm>
          <a:custGeom>
            <a:avLst/>
            <a:gdLst/>
            <a:ahLst/>
            <a:cxnLst/>
            <a:rect r="r" b="b" t="t" l="l"/>
            <a:pathLst>
              <a:path h="3005172" w="6010345">
                <a:moveTo>
                  <a:pt x="0" y="0"/>
                </a:moveTo>
                <a:lnTo>
                  <a:pt x="6010345" y="0"/>
                </a:lnTo>
                <a:lnTo>
                  <a:pt x="6010345" y="3005172"/>
                </a:lnTo>
                <a:lnTo>
                  <a:pt x="0" y="3005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7174" y="4163867"/>
            <a:ext cx="6010345" cy="3005172"/>
          </a:xfrm>
          <a:custGeom>
            <a:avLst/>
            <a:gdLst/>
            <a:ahLst/>
            <a:cxnLst/>
            <a:rect r="r" b="b" t="t" l="l"/>
            <a:pathLst>
              <a:path h="3005172" w="6010345">
                <a:moveTo>
                  <a:pt x="0" y="0"/>
                </a:moveTo>
                <a:lnTo>
                  <a:pt x="6010344" y="0"/>
                </a:lnTo>
                <a:lnTo>
                  <a:pt x="6010344" y="3005172"/>
                </a:lnTo>
                <a:lnTo>
                  <a:pt x="0" y="3005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456685" y="0"/>
            <a:ext cx="23466005" cy="795781"/>
            <a:chOff x="0" y="0"/>
            <a:chExt cx="31288006" cy="106104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31288006" cy="1061041"/>
              <a:chOff x="0" y="0"/>
              <a:chExt cx="6180347" cy="20958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180347" cy="209588"/>
              </a:xfrm>
              <a:custGeom>
                <a:avLst/>
                <a:gdLst/>
                <a:ahLst/>
                <a:cxnLst/>
                <a:rect r="r" b="b" t="t" l="l"/>
                <a:pathLst>
                  <a:path h="209588" w="6180347">
                    <a:moveTo>
                      <a:pt x="0" y="0"/>
                    </a:moveTo>
                    <a:lnTo>
                      <a:pt x="6180347" y="0"/>
                    </a:lnTo>
                    <a:lnTo>
                      <a:pt x="6180347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067A7B"/>
              </a:solidFill>
              <a:ln w="95250" cap="sq">
                <a:solidFill>
                  <a:srgbClr val="067A7B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6180347" cy="25721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493425" y="269112"/>
              <a:ext cx="30301156" cy="513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Vrste Cenzure •Vrste Cenzure •Vrste Cenzure •Vrste Cenzure •Vrste Cenzure •Vrste Cenzure •Vrste Cenzure •Vrste Cenzure •Vrste Cenzure •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589002" y="9491219"/>
            <a:ext cx="23466005" cy="795781"/>
            <a:chOff x="0" y="0"/>
            <a:chExt cx="31288006" cy="106104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1288006" cy="1061041"/>
              <a:chOff x="0" y="0"/>
              <a:chExt cx="6180347" cy="20958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180347" cy="209588"/>
              </a:xfrm>
              <a:custGeom>
                <a:avLst/>
                <a:gdLst/>
                <a:ahLst/>
                <a:cxnLst/>
                <a:rect r="r" b="b" t="t" l="l"/>
                <a:pathLst>
                  <a:path h="209588" w="6180347">
                    <a:moveTo>
                      <a:pt x="0" y="0"/>
                    </a:moveTo>
                    <a:lnTo>
                      <a:pt x="6180347" y="0"/>
                    </a:lnTo>
                    <a:lnTo>
                      <a:pt x="6180347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067A7B"/>
              </a:solidFill>
              <a:ln w="95250" cap="sq">
                <a:solidFill>
                  <a:srgbClr val="067A7B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6180347" cy="25721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493425" y="269112"/>
              <a:ext cx="30301156" cy="513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Vrste Cenzure •Vrste Cenzure •Vrste Cenzure •Vrste Cenzure •Vrste Cenzure •Vrste Cenzure •Vrste Cenzure •Vrste Cenzure •Vrste Cenzure •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03166" y="1567920"/>
            <a:ext cx="14235927" cy="1114573"/>
            <a:chOff x="0" y="0"/>
            <a:chExt cx="18981237" cy="1486098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8981237" cy="1486098"/>
              <a:chOff x="0" y="0"/>
              <a:chExt cx="3749380" cy="29355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749380" cy="293550"/>
              </a:xfrm>
              <a:custGeom>
                <a:avLst/>
                <a:gdLst/>
                <a:ahLst/>
                <a:cxnLst/>
                <a:rect r="r" b="b" t="t" l="l"/>
                <a:pathLst>
                  <a:path h="293550" w="3749380">
                    <a:moveTo>
                      <a:pt x="0" y="0"/>
                    </a:moveTo>
                    <a:lnTo>
                      <a:pt x="3749380" y="0"/>
                    </a:lnTo>
                    <a:lnTo>
                      <a:pt x="3749380" y="293550"/>
                    </a:lnTo>
                    <a:lnTo>
                      <a:pt x="0" y="293550"/>
                    </a:lnTo>
                    <a:close/>
                  </a:path>
                </a:pathLst>
              </a:custGeom>
              <a:solidFill>
                <a:srgbClr val="FEFF99"/>
              </a:solidFill>
              <a:ln w="95250" cap="sq">
                <a:solidFill>
                  <a:srgbClr val="CCCCCC"/>
                </a:solidFill>
                <a:prstDash val="sysDot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3749380" cy="331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3996681" y="46870"/>
              <a:ext cx="10987875" cy="1382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800"/>
                </a:lnSpc>
              </a:pPr>
              <a:r>
                <a:rPr lang="en-US" sz="6800">
                  <a:solidFill>
                    <a:srgbClr val="000000"/>
                  </a:solidFill>
                  <a:latin typeface="Retropix"/>
                </a:rPr>
                <a:t>Vrste cenzure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814742" y="3372027"/>
            <a:ext cx="6010345" cy="3005172"/>
          </a:xfrm>
          <a:custGeom>
            <a:avLst/>
            <a:gdLst/>
            <a:ahLst/>
            <a:cxnLst/>
            <a:rect r="r" b="b" t="t" l="l"/>
            <a:pathLst>
              <a:path h="3005172" w="6010345">
                <a:moveTo>
                  <a:pt x="0" y="0"/>
                </a:moveTo>
                <a:lnTo>
                  <a:pt x="6010344" y="0"/>
                </a:lnTo>
                <a:lnTo>
                  <a:pt x="6010344" y="3005172"/>
                </a:lnTo>
                <a:lnTo>
                  <a:pt x="0" y="3005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128749" y="4163867"/>
            <a:ext cx="6010345" cy="3005172"/>
          </a:xfrm>
          <a:custGeom>
            <a:avLst/>
            <a:gdLst/>
            <a:ahLst/>
            <a:cxnLst/>
            <a:rect r="r" b="b" t="t" l="l"/>
            <a:pathLst>
              <a:path h="3005172" w="6010345">
                <a:moveTo>
                  <a:pt x="0" y="0"/>
                </a:moveTo>
                <a:lnTo>
                  <a:pt x="6010345" y="0"/>
                </a:lnTo>
                <a:lnTo>
                  <a:pt x="6010345" y="3005172"/>
                </a:lnTo>
                <a:lnTo>
                  <a:pt x="0" y="3005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511754" y="5133975"/>
            <a:ext cx="3421183" cy="167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5949">
                <a:solidFill>
                  <a:srgbClr val="000000"/>
                </a:solidFill>
                <a:latin typeface="Retropix"/>
              </a:rPr>
              <a:t>Direktna</a:t>
            </a:r>
          </a:p>
          <a:p>
            <a:pPr algn="ctr">
              <a:lnSpc>
                <a:spcPts val="5949"/>
              </a:lnSpc>
            </a:pPr>
            <a:r>
              <a:rPr lang="en-US" sz="5949">
                <a:solidFill>
                  <a:srgbClr val="000000"/>
                </a:solidFill>
                <a:latin typeface="Retropix"/>
              </a:rPr>
              <a:t>Cenzura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96442" y="5460970"/>
            <a:ext cx="4874959" cy="916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5949">
                <a:solidFill>
                  <a:srgbClr val="000000"/>
                </a:solidFill>
                <a:latin typeface="Retropix"/>
              </a:rPr>
              <a:t>Autocenzura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90554" y="147547"/>
            <a:ext cx="8235965" cy="8235965"/>
            <a:chOff x="0" y="0"/>
            <a:chExt cx="10981286" cy="109812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81286" cy="10981286"/>
            </a:xfrm>
            <a:custGeom>
              <a:avLst/>
              <a:gdLst/>
              <a:ahLst/>
              <a:cxnLst/>
              <a:rect r="r" b="b" t="t" l="l"/>
              <a:pathLst>
                <a:path h="10981286" w="10981286">
                  <a:moveTo>
                    <a:pt x="0" y="0"/>
                  </a:moveTo>
                  <a:lnTo>
                    <a:pt x="10981286" y="0"/>
                  </a:lnTo>
                  <a:lnTo>
                    <a:pt x="10981286" y="10981286"/>
                  </a:lnTo>
                  <a:lnTo>
                    <a:pt x="0" y="10981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011094" y="344765"/>
              <a:ext cx="533663" cy="516198"/>
            </a:xfrm>
            <a:custGeom>
              <a:avLst/>
              <a:gdLst/>
              <a:ahLst/>
              <a:cxnLst/>
              <a:rect r="r" b="b" t="t" l="l"/>
              <a:pathLst>
                <a:path h="516198" w="533663">
                  <a:moveTo>
                    <a:pt x="0" y="0"/>
                  </a:moveTo>
                  <a:lnTo>
                    <a:pt x="533663" y="0"/>
                  </a:lnTo>
                  <a:lnTo>
                    <a:pt x="533663" y="516198"/>
                  </a:lnTo>
                  <a:lnTo>
                    <a:pt x="0" y="516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73465" y="330459"/>
            <a:ext cx="8235965" cy="8235965"/>
            <a:chOff x="0" y="0"/>
            <a:chExt cx="10981286" cy="109812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81286" cy="10981286"/>
            </a:xfrm>
            <a:custGeom>
              <a:avLst/>
              <a:gdLst/>
              <a:ahLst/>
              <a:cxnLst/>
              <a:rect r="r" b="b" t="t" l="l"/>
              <a:pathLst>
                <a:path h="10981286" w="10981286">
                  <a:moveTo>
                    <a:pt x="0" y="0"/>
                  </a:moveTo>
                  <a:lnTo>
                    <a:pt x="10981286" y="0"/>
                  </a:lnTo>
                  <a:lnTo>
                    <a:pt x="10981286" y="10981286"/>
                  </a:lnTo>
                  <a:lnTo>
                    <a:pt x="0" y="10981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011094" y="344765"/>
              <a:ext cx="533663" cy="516198"/>
            </a:xfrm>
            <a:custGeom>
              <a:avLst/>
              <a:gdLst/>
              <a:ahLst/>
              <a:cxnLst/>
              <a:rect r="r" b="b" t="t" l="l"/>
              <a:pathLst>
                <a:path h="516198" w="533663">
                  <a:moveTo>
                    <a:pt x="0" y="0"/>
                  </a:moveTo>
                  <a:lnTo>
                    <a:pt x="533663" y="0"/>
                  </a:lnTo>
                  <a:lnTo>
                    <a:pt x="533663" y="516198"/>
                  </a:lnTo>
                  <a:lnTo>
                    <a:pt x="0" y="516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256377" y="513370"/>
            <a:ext cx="8235965" cy="8235965"/>
            <a:chOff x="0" y="0"/>
            <a:chExt cx="10981286" cy="109812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81286" cy="10981286"/>
            </a:xfrm>
            <a:custGeom>
              <a:avLst/>
              <a:gdLst/>
              <a:ahLst/>
              <a:cxnLst/>
              <a:rect r="r" b="b" t="t" l="l"/>
              <a:pathLst>
                <a:path h="10981286" w="10981286">
                  <a:moveTo>
                    <a:pt x="0" y="0"/>
                  </a:moveTo>
                  <a:lnTo>
                    <a:pt x="10981286" y="0"/>
                  </a:lnTo>
                  <a:lnTo>
                    <a:pt x="10981286" y="10981286"/>
                  </a:lnTo>
                  <a:lnTo>
                    <a:pt x="0" y="10981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011094" y="344765"/>
              <a:ext cx="533663" cy="516198"/>
            </a:xfrm>
            <a:custGeom>
              <a:avLst/>
              <a:gdLst/>
              <a:ahLst/>
              <a:cxnLst/>
              <a:rect r="r" b="b" t="t" l="l"/>
              <a:pathLst>
                <a:path h="516198" w="533663">
                  <a:moveTo>
                    <a:pt x="0" y="0"/>
                  </a:moveTo>
                  <a:lnTo>
                    <a:pt x="533663" y="0"/>
                  </a:lnTo>
                  <a:lnTo>
                    <a:pt x="533663" y="516198"/>
                  </a:lnTo>
                  <a:lnTo>
                    <a:pt x="0" y="516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439288" y="696281"/>
            <a:ext cx="8235965" cy="8235965"/>
            <a:chOff x="0" y="0"/>
            <a:chExt cx="10981286" cy="109812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981286" cy="10981286"/>
            </a:xfrm>
            <a:custGeom>
              <a:avLst/>
              <a:gdLst/>
              <a:ahLst/>
              <a:cxnLst/>
              <a:rect r="r" b="b" t="t" l="l"/>
              <a:pathLst>
                <a:path h="10981286" w="10981286">
                  <a:moveTo>
                    <a:pt x="0" y="0"/>
                  </a:moveTo>
                  <a:lnTo>
                    <a:pt x="10981286" y="0"/>
                  </a:lnTo>
                  <a:lnTo>
                    <a:pt x="10981286" y="10981286"/>
                  </a:lnTo>
                  <a:lnTo>
                    <a:pt x="0" y="10981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011094" y="344765"/>
              <a:ext cx="533663" cy="516198"/>
            </a:xfrm>
            <a:custGeom>
              <a:avLst/>
              <a:gdLst/>
              <a:ahLst/>
              <a:cxnLst/>
              <a:rect r="r" b="b" t="t" l="l"/>
              <a:pathLst>
                <a:path h="516198" w="533663">
                  <a:moveTo>
                    <a:pt x="0" y="0"/>
                  </a:moveTo>
                  <a:lnTo>
                    <a:pt x="533663" y="0"/>
                  </a:lnTo>
                  <a:lnTo>
                    <a:pt x="533663" y="516198"/>
                  </a:lnTo>
                  <a:lnTo>
                    <a:pt x="0" y="516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41940" y="1295821"/>
            <a:ext cx="5407446" cy="240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9"/>
              </a:lnSpc>
            </a:pPr>
            <a:r>
              <a:rPr lang="en-US" sz="8629">
                <a:solidFill>
                  <a:srgbClr val="FFFFFF"/>
                </a:solidFill>
                <a:latin typeface="Retropix"/>
              </a:rPr>
              <a:t>DIREKTNA CENZURA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9052698"/>
            <a:ext cx="18288000" cy="1234302"/>
            <a:chOff x="0" y="0"/>
            <a:chExt cx="4816593" cy="3250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16592" cy="325084"/>
            </a:xfrm>
            <a:custGeom>
              <a:avLst/>
              <a:gdLst/>
              <a:ahLst/>
              <a:cxnLst/>
              <a:rect r="r" b="b" t="t" l="l"/>
              <a:pathLst>
                <a:path h="3250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816593" cy="3631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37414" y="9267586"/>
            <a:ext cx="804526" cy="804526"/>
            <a:chOff x="0" y="0"/>
            <a:chExt cx="1072702" cy="10727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72702" cy="1072702"/>
            </a:xfrm>
            <a:custGeom>
              <a:avLst/>
              <a:gdLst/>
              <a:ahLst/>
              <a:cxnLst/>
              <a:rect r="r" b="b" t="t" l="l"/>
              <a:pathLst>
                <a:path h="1072702" w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8445" y="150016"/>
              <a:ext cx="755811" cy="772669"/>
            </a:xfrm>
            <a:custGeom>
              <a:avLst/>
              <a:gdLst/>
              <a:ahLst/>
              <a:cxnLst/>
              <a:rect r="r" b="b" t="t" l="l"/>
              <a:pathLst>
                <a:path h="772669" w="755811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423082" y="9291263"/>
            <a:ext cx="807064" cy="757173"/>
          </a:xfrm>
          <a:custGeom>
            <a:avLst/>
            <a:gdLst/>
            <a:ahLst/>
            <a:cxnLst/>
            <a:rect r="r" b="b" t="t" l="l"/>
            <a:pathLst>
              <a:path h="757173" w="807064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395752" y="9327294"/>
            <a:ext cx="662689" cy="685111"/>
          </a:xfrm>
          <a:custGeom>
            <a:avLst/>
            <a:gdLst/>
            <a:ahLst/>
            <a:cxnLst/>
            <a:rect r="r" b="b" t="t" l="l"/>
            <a:pathLst>
              <a:path h="685111" w="662689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062279" y="9335724"/>
            <a:ext cx="668249" cy="668249"/>
          </a:xfrm>
          <a:custGeom>
            <a:avLst/>
            <a:gdLst/>
            <a:ahLst/>
            <a:cxnLst/>
            <a:rect r="r" b="b" t="t" l="l"/>
            <a:pathLst>
              <a:path h="668249" w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224046" y="9309278"/>
            <a:ext cx="672629" cy="721142"/>
          </a:xfrm>
          <a:custGeom>
            <a:avLst/>
            <a:gdLst/>
            <a:ahLst/>
            <a:cxnLst/>
            <a:rect r="r" b="b" t="t" l="l"/>
            <a:pathLst>
              <a:path h="721142" w="672629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877084" y="9291263"/>
            <a:ext cx="905315" cy="757173"/>
          </a:xfrm>
          <a:custGeom>
            <a:avLst/>
            <a:gdLst/>
            <a:ahLst/>
            <a:cxnLst/>
            <a:rect r="r" b="b" t="t" l="l"/>
            <a:pathLst>
              <a:path h="757173" w="905315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5109868" y="9297158"/>
            <a:ext cx="2801811" cy="712035"/>
            <a:chOff x="0" y="0"/>
            <a:chExt cx="737925" cy="18753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37925" cy="187532"/>
            </a:xfrm>
            <a:custGeom>
              <a:avLst/>
              <a:gdLst/>
              <a:ahLst/>
              <a:cxnLst/>
              <a:rect r="r" b="b" t="t" l="l"/>
              <a:pathLst>
                <a:path h="187532" w="737925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737925" cy="254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>
                  <a:solidFill>
                    <a:srgbClr val="000000"/>
                  </a:solidFill>
                  <a:latin typeface="Retropix Bold"/>
                  <a:hlinkClick r:id="rId20" action="ppaction://hlinksldjump"/>
                </a:rPr>
                <a:t>Back to Agenda Page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6384827" y="3149369"/>
            <a:ext cx="484735" cy="825401"/>
          </a:xfrm>
          <a:custGeom>
            <a:avLst/>
            <a:gdLst/>
            <a:ahLst/>
            <a:cxnLst/>
            <a:rect r="r" b="b" t="t" l="l"/>
            <a:pathLst>
              <a:path h="825401" w="484735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9716265" y="3393250"/>
            <a:ext cx="7316188" cy="2678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0943" indent="-275472" lvl="1">
              <a:lnSpc>
                <a:spcPts val="3572"/>
              </a:lnSpc>
              <a:buFont typeface="Arial"/>
              <a:buChar char="•"/>
            </a:pPr>
            <a:r>
              <a:rPr lang="en-US" sz="2551">
                <a:solidFill>
                  <a:srgbClr val="000000"/>
                </a:solidFill>
                <a:latin typeface="Public Sans Bold"/>
              </a:rPr>
              <a:t>Monopol nad informacijama</a:t>
            </a:r>
            <a:r>
              <a:rPr lang="en-US" sz="2551">
                <a:solidFill>
                  <a:srgbClr val="000000"/>
                </a:solidFill>
                <a:latin typeface="Public Sans"/>
              </a:rPr>
              <a:t> od strane vlade i države</a:t>
            </a:r>
          </a:p>
          <a:p>
            <a:pPr algn="l">
              <a:lnSpc>
                <a:spcPts val="3572"/>
              </a:lnSpc>
            </a:pPr>
          </a:p>
          <a:p>
            <a:pPr algn="l" marL="550943" indent="-275472" lvl="1">
              <a:lnSpc>
                <a:spcPts val="3572"/>
              </a:lnSpc>
              <a:buFont typeface="Arial"/>
              <a:buChar char="•"/>
            </a:pPr>
            <a:r>
              <a:rPr lang="en-US" sz="2551">
                <a:solidFill>
                  <a:srgbClr val="000000"/>
                </a:solidFill>
                <a:latin typeface="Public Sans"/>
              </a:rPr>
              <a:t>Pregled </a:t>
            </a:r>
            <a:r>
              <a:rPr lang="en-US" sz="2551">
                <a:solidFill>
                  <a:srgbClr val="000000"/>
                </a:solidFill>
                <a:latin typeface="Public Sans Bold"/>
              </a:rPr>
              <a:t>publikacija</a:t>
            </a:r>
          </a:p>
          <a:p>
            <a:pPr algn="l">
              <a:lnSpc>
                <a:spcPts val="3572"/>
              </a:lnSpc>
            </a:pPr>
          </a:p>
          <a:p>
            <a:pPr algn="l" marL="550943" indent="-275472" lvl="1">
              <a:lnSpc>
                <a:spcPts val="3572"/>
              </a:lnSpc>
              <a:buFont typeface="Arial"/>
              <a:buChar char="•"/>
            </a:pPr>
            <a:r>
              <a:rPr lang="en-US" sz="2551">
                <a:solidFill>
                  <a:srgbClr val="000000"/>
                </a:solidFill>
                <a:latin typeface="Public Sans Bold"/>
              </a:rPr>
              <a:t>Licenciranje i registracija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2926665" y="2280029"/>
            <a:ext cx="895387" cy="869340"/>
          </a:xfrm>
          <a:custGeom>
            <a:avLst/>
            <a:gdLst/>
            <a:ahLst/>
            <a:cxnLst/>
            <a:rect r="r" b="b" t="t" l="l"/>
            <a:pathLst>
              <a:path h="869340" w="895387">
                <a:moveTo>
                  <a:pt x="0" y="0"/>
                </a:moveTo>
                <a:lnTo>
                  <a:pt x="895388" y="0"/>
                </a:lnTo>
                <a:lnTo>
                  <a:pt x="895388" y="869340"/>
                </a:lnTo>
                <a:lnTo>
                  <a:pt x="0" y="86934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6736" y="-5817236"/>
            <a:ext cx="21921472" cy="21921472"/>
          </a:xfrm>
          <a:custGeom>
            <a:avLst/>
            <a:gdLst/>
            <a:ahLst/>
            <a:cxnLst/>
            <a:rect r="r" b="b" t="t" l="l"/>
            <a:pathLst>
              <a:path h="21921472" w="21921472">
                <a:moveTo>
                  <a:pt x="0" y="0"/>
                </a:moveTo>
                <a:lnTo>
                  <a:pt x="21921472" y="0"/>
                </a:lnTo>
                <a:lnTo>
                  <a:pt x="21921472" y="21921472"/>
                </a:lnTo>
                <a:lnTo>
                  <a:pt x="0" y="21921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36596" y="1839339"/>
            <a:ext cx="14235927" cy="6629441"/>
            <a:chOff x="0" y="0"/>
            <a:chExt cx="3749380" cy="17460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9380" cy="1746026"/>
            </a:xfrm>
            <a:custGeom>
              <a:avLst/>
              <a:gdLst/>
              <a:ahLst/>
              <a:cxnLst/>
              <a:rect r="r" b="b" t="t" l="l"/>
              <a:pathLst>
                <a:path h="1746026" w="3749380">
                  <a:moveTo>
                    <a:pt x="0" y="0"/>
                  </a:moveTo>
                  <a:lnTo>
                    <a:pt x="3749380" y="0"/>
                  </a:lnTo>
                  <a:lnTo>
                    <a:pt x="3749380" y="1746026"/>
                  </a:lnTo>
                  <a:lnTo>
                    <a:pt x="0" y="1746026"/>
                  </a:lnTo>
                  <a:close/>
                </a:path>
              </a:pathLst>
            </a:custGeom>
            <a:solidFill>
              <a:srgbClr val="FEFF99"/>
            </a:solidFill>
            <a:ln w="95250" cap="sq">
              <a:solidFill>
                <a:srgbClr val="CCCCCC"/>
              </a:solidFill>
              <a:prstDash val="sysDot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49380" cy="1784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301375" y="0"/>
            <a:ext cx="20890750" cy="795781"/>
            <a:chOff x="0" y="0"/>
            <a:chExt cx="27854334" cy="106104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7854334" cy="1061041"/>
              <a:chOff x="0" y="0"/>
              <a:chExt cx="5502091" cy="20958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502091" cy="209588"/>
              </a:xfrm>
              <a:custGeom>
                <a:avLst/>
                <a:gdLst/>
                <a:ahLst/>
                <a:cxnLst/>
                <a:rect r="r" b="b" t="t" l="l"/>
                <a:pathLst>
                  <a:path h="209588" w="5502091">
                    <a:moveTo>
                      <a:pt x="0" y="0"/>
                    </a:moveTo>
                    <a:lnTo>
                      <a:pt x="5502091" y="0"/>
                    </a:lnTo>
                    <a:lnTo>
                      <a:pt x="5502091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1818B7"/>
              </a:solidFill>
              <a:ln w="95250" cap="sq">
                <a:solidFill>
                  <a:srgbClr val="1818B7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5502091" cy="25721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439275" y="269112"/>
              <a:ext cx="26975784" cy="513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Section Header • Section Header • Section Header • Section Header • Section Header • Section Header • Section Header • Section Header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301375" y="9491219"/>
            <a:ext cx="20890750" cy="795781"/>
            <a:chOff x="0" y="0"/>
            <a:chExt cx="27854334" cy="106104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27854334" cy="1061041"/>
              <a:chOff x="0" y="0"/>
              <a:chExt cx="5502091" cy="20958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502091" cy="209588"/>
              </a:xfrm>
              <a:custGeom>
                <a:avLst/>
                <a:gdLst/>
                <a:ahLst/>
                <a:cxnLst/>
                <a:rect r="r" b="b" t="t" l="l"/>
                <a:pathLst>
                  <a:path h="209588" w="5502091">
                    <a:moveTo>
                      <a:pt x="0" y="0"/>
                    </a:moveTo>
                    <a:lnTo>
                      <a:pt x="5502091" y="0"/>
                    </a:lnTo>
                    <a:lnTo>
                      <a:pt x="5502091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1818B7"/>
              </a:solidFill>
              <a:ln w="95250" cap="sq">
                <a:solidFill>
                  <a:srgbClr val="1818B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5502091" cy="257213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39275" y="269112"/>
              <a:ext cx="26975784" cy="513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Section Header • Section Header • Section Header • Section Header • Section Header • Section Header • Section Header • Section Header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07747" y="7165798"/>
            <a:ext cx="2801811" cy="712035"/>
            <a:chOff x="0" y="0"/>
            <a:chExt cx="737925" cy="1875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37925" cy="187532"/>
            </a:xfrm>
            <a:custGeom>
              <a:avLst/>
              <a:gdLst/>
              <a:ahLst/>
              <a:cxnLst/>
              <a:rect r="r" b="b" t="t" l="l"/>
              <a:pathLst>
                <a:path h="187532" w="737925">
                  <a:moveTo>
                    <a:pt x="0" y="0"/>
                  </a:moveTo>
                  <a:lnTo>
                    <a:pt x="737925" y="0"/>
                  </a:lnTo>
                  <a:lnTo>
                    <a:pt x="737925" y="187532"/>
                  </a:lnTo>
                  <a:lnTo>
                    <a:pt x="0" y="187532"/>
                  </a:lnTo>
                  <a:close/>
                </a:path>
              </a:pathLst>
            </a:custGeom>
            <a:solidFill>
              <a:srgbClr val="CCCC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737925" cy="254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>
                  <a:solidFill>
                    <a:srgbClr val="000000"/>
                  </a:solidFill>
                  <a:latin typeface="Retropix Bold"/>
                  <a:hlinkClick r:id="rId4" action="ppaction://hlinksldjump"/>
                </a:rPr>
                <a:t>Back to Agenda Page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600318" y="4759728"/>
            <a:ext cx="1658982" cy="4147456"/>
            <a:chOff x="0" y="0"/>
            <a:chExt cx="2211976" cy="55299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105988" y="0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2211976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05988" y="2211976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105988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05988" y="1105988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3317965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05988" y="3317965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4423953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105988" y="4423953"/>
              <a:ext cx="1105988" cy="1105988"/>
            </a:xfrm>
            <a:custGeom>
              <a:avLst/>
              <a:gdLst/>
              <a:ahLst/>
              <a:cxnLst/>
              <a:rect r="r" b="b" t="t" l="l"/>
              <a:pathLst>
                <a:path h="1105988" w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284474" y="4613333"/>
              <a:ext cx="749016" cy="727227"/>
            </a:xfrm>
            <a:custGeom>
              <a:avLst/>
              <a:gdLst/>
              <a:ahLst/>
              <a:cxnLst/>
              <a:rect r="r" b="b" t="t" l="l"/>
              <a:pathLst>
                <a:path h="727227" w="749016">
                  <a:moveTo>
                    <a:pt x="0" y="0"/>
                  </a:moveTo>
                  <a:lnTo>
                    <a:pt x="749016" y="0"/>
                  </a:lnTo>
                  <a:lnTo>
                    <a:pt x="749016" y="727227"/>
                  </a:lnTo>
                  <a:lnTo>
                    <a:pt x="0" y="727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3207690">
            <a:off x="6778520" y="8056080"/>
            <a:ext cx="484735" cy="825401"/>
          </a:xfrm>
          <a:custGeom>
            <a:avLst/>
            <a:gdLst/>
            <a:ahLst/>
            <a:cxnLst/>
            <a:rect r="r" b="b" t="t" l="l"/>
            <a:pathLst>
              <a:path h="825401" w="484735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235587" y="4383955"/>
            <a:ext cx="635693" cy="654740"/>
          </a:xfrm>
          <a:custGeom>
            <a:avLst/>
            <a:gdLst/>
            <a:ahLst/>
            <a:cxnLst/>
            <a:rect r="r" b="b" t="t" l="l"/>
            <a:pathLst>
              <a:path h="654740" w="635693">
                <a:moveTo>
                  <a:pt x="0" y="0"/>
                </a:moveTo>
                <a:lnTo>
                  <a:pt x="635692" y="0"/>
                </a:lnTo>
                <a:lnTo>
                  <a:pt x="635692" y="654740"/>
                </a:lnTo>
                <a:lnTo>
                  <a:pt x="0" y="65474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474728" y="2252104"/>
            <a:ext cx="798979" cy="798979"/>
          </a:xfrm>
          <a:custGeom>
            <a:avLst/>
            <a:gdLst/>
            <a:ahLst/>
            <a:cxnLst/>
            <a:rect r="r" b="b" t="t" l="l"/>
            <a:pathLst>
              <a:path h="798979" w="798979">
                <a:moveTo>
                  <a:pt x="0" y="0"/>
                </a:moveTo>
                <a:lnTo>
                  <a:pt x="798979" y="0"/>
                </a:lnTo>
                <a:lnTo>
                  <a:pt x="798979" y="798979"/>
                </a:lnTo>
                <a:lnTo>
                  <a:pt x="0" y="79897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5023547" y="4448175"/>
            <a:ext cx="824090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8999">
                <a:solidFill>
                  <a:srgbClr val="000000"/>
                </a:solidFill>
                <a:latin typeface="Retropix"/>
              </a:rPr>
              <a:t>Primeri?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3344126" y="2353235"/>
            <a:ext cx="2527153" cy="473267"/>
          </a:xfrm>
          <a:custGeom>
            <a:avLst/>
            <a:gdLst/>
            <a:ahLst/>
            <a:cxnLst/>
            <a:rect r="r" b="b" t="t" l="l"/>
            <a:pathLst>
              <a:path h="473267" w="2527153">
                <a:moveTo>
                  <a:pt x="0" y="0"/>
                </a:moveTo>
                <a:lnTo>
                  <a:pt x="2527153" y="0"/>
                </a:lnTo>
                <a:lnTo>
                  <a:pt x="2527153" y="473266"/>
                </a:lnTo>
                <a:lnTo>
                  <a:pt x="0" y="47326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DAGEc3azd1M</dc:identifier>
  <dcterms:modified xsi:type="dcterms:W3CDTF">2011-08-01T06:04:30Z</dcterms:modified>
  <cp:revision>1</cp:revision>
  <dc:title>Teal Grey Blue Trendy Retro Digitalism Creative Presentation</dc:title>
</cp:coreProperties>
</file>